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20"/>
  </p:notesMasterIdLst>
  <p:sldIdLst>
    <p:sldId id="256" r:id="rId2"/>
    <p:sldId id="286" r:id="rId3"/>
    <p:sldId id="257" r:id="rId4"/>
    <p:sldId id="258" r:id="rId5"/>
    <p:sldId id="259" r:id="rId6"/>
    <p:sldId id="260" r:id="rId7"/>
    <p:sldId id="272" r:id="rId8"/>
    <p:sldId id="288" r:id="rId9"/>
    <p:sldId id="294" r:id="rId10"/>
    <p:sldId id="290" r:id="rId11"/>
    <p:sldId id="295" r:id="rId12"/>
    <p:sldId id="296" r:id="rId13"/>
    <p:sldId id="298" r:id="rId14"/>
    <p:sldId id="292" r:id="rId15"/>
    <p:sldId id="268" r:id="rId16"/>
    <p:sldId id="299" r:id="rId17"/>
    <p:sldId id="280" r:id="rId18"/>
    <p:sldId id="264" r:id="rId19"/>
  </p:sldIdLst>
  <p:sldSz cx="9144000" cy="5143500" type="screen16x9"/>
  <p:notesSz cx="6858000" cy="9144000"/>
  <p:embeddedFontLst>
    <p:embeddedFont>
      <p:font typeface="Average" panose="020B0604020202020204" charset="0"/>
      <p:regular r:id="rId21"/>
    </p:embeddedFont>
    <p:embeddedFont>
      <p:font typeface="Lato" panose="020F0502020204030204" pitchFamily="34" charset="0"/>
      <p:regular r:id="rId22"/>
      <p:bold r:id="rId23"/>
      <p:italic r:id="rId24"/>
      <p:boldItalic r:id="rId25"/>
    </p:embeddedFont>
    <p:embeddedFont>
      <p:font typeface="Montserrat" panose="020F0502020204030204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212C"/>
    <a:srgbClr val="0145AC"/>
    <a:srgbClr val="82C7A5"/>
    <a:srgbClr val="242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steel Ramphal" userId="a909e9ede2dc5fb8" providerId="LiveId" clId="{55C96F04-1F96-48C9-B10B-D8BF881338B8}"/>
    <pc:docChg chg="delSld">
      <pc:chgData name="Yasteel Ramphal" userId="a909e9ede2dc5fb8" providerId="LiveId" clId="{55C96F04-1F96-48C9-B10B-D8BF881338B8}" dt="2025-07-01T08:25:20.224" v="0" actId="47"/>
      <pc:docMkLst>
        <pc:docMk/>
      </pc:docMkLst>
      <pc:sldChg chg="del">
        <pc:chgData name="Yasteel Ramphal" userId="a909e9ede2dc5fb8" providerId="LiveId" clId="{55C96F04-1F96-48C9-B10B-D8BF881338B8}" dt="2025-07-01T08:25:20.224" v="0" actId="47"/>
        <pc:sldMkLst>
          <pc:docMk/>
          <pc:sldMk cId="422140168" sldId="301"/>
        </pc:sldMkLst>
      </pc:sldChg>
      <pc:sldMasterChg chg="delSldLayout">
        <pc:chgData name="Yasteel Ramphal" userId="a909e9ede2dc5fb8" providerId="LiveId" clId="{55C96F04-1F96-48C9-B10B-D8BF881338B8}" dt="2025-07-01T08:25:20.224" v="0" actId="47"/>
        <pc:sldMasterMkLst>
          <pc:docMk/>
          <pc:sldMasterMk cId="0" sldId="2147483663"/>
        </pc:sldMasterMkLst>
        <pc:sldLayoutChg chg="del">
          <pc:chgData name="Yasteel Ramphal" userId="a909e9ede2dc5fb8" providerId="LiveId" clId="{55C96F04-1F96-48C9-B10B-D8BF881338B8}" dt="2025-07-01T08:25:20.224" v="0" actId="47"/>
          <pc:sldLayoutMkLst>
            <pc:docMk/>
            <pc:sldMasterMk cId="0" sldId="2147483663"/>
            <pc:sldLayoutMk cId="0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23770831b0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23770831b0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23770831b0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23770831b0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7266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6" r:id="rId7"/>
    <p:sldLayoutId id="2147483657" r:id="rId8"/>
    <p:sldLayoutId id="2147483658" r:id="rId9"/>
    <p:sldLayoutId id="2147483660" r:id="rId10"/>
    <p:sldLayoutId id="214748366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microsoft.com/office/2007/relationships/hdphoto" Target="../media/hdphoto2.wdp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DC342F2-3DAC-36A5-72B8-3C27DCFF4F3B}"/>
              </a:ext>
            </a:extLst>
          </p:cNvPr>
          <p:cNvGrpSpPr/>
          <p:nvPr/>
        </p:nvGrpSpPr>
        <p:grpSpPr>
          <a:xfrm>
            <a:off x="3082739" y="2977448"/>
            <a:ext cx="6424291" cy="1398872"/>
            <a:chOff x="3082739" y="2977448"/>
            <a:chExt cx="6424291" cy="1398872"/>
          </a:xfrm>
          <a:solidFill>
            <a:schemeClr val="bg1"/>
          </a:solidFill>
        </p:grpSpPr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96B74560-4FB8-6CDD-EEE7-98714CFA7C3E}"/>
                </a:ext>
              </a:extLst>
            </p:cNvPr>
            <p:cNvSpPr/>
            <p:nvPr/>
          </p:nvSpPr>
          <p:spPr>
            <a:xfrm rot="10800000">
              <a:off x="3082739" y="2977448"/>
              <a:ext cx="2793626" cy="1398872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E24BEED-C7E3-9448-9077-D4B5CEDF9CB2}"/>
                </a:ext>
              </a:extLst>
            </p:cNvPr>
            <p:cNvSpPr/>
            <p:nvPr/>
          </p:nvSpPr>
          <p:spPr>
            <a:xfrm>
              <a:off x="4481193" y="2977448"/>
              <a:ext cx="5025837" cy="139887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065930" y="1011326"/>
            <a:ext cx="5580530" cy="17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/>
              <a:t>Design of a Remote-Controlled Racing Car Using a Wireless Audio Link</a:t>
            </a:r>
            <a:endParaRPr lang="en-GB" sz="2400" dirty="0"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5433573" y="4504254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6E1E92D-4425-DC96-4E0F-1B83839CD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065" y="2989174"/>
            <a:ext cx="2857500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video game controller with a cord&#10;&#10;Description automatically generated">
            <a:extLst>
              <a:ext uri="{FF2B5EF4-FFF2-40B4-BE49-F238E27FC236}">
                <a16:creationId xmlns:a16="http://schemas.microsoft.com/office/drawing/2014/main" id="{4CBF5FC1-E5D8-D448-356E-2FBD1F7E0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479099">
            <a:off x="6800812" y="2913114"/>
            <a:ext cx="2261807" cy="226180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63E93F-394B-794C-3634-76C2713BD2DD}"/>
              </a:ext>
            </a:extLst>
          </p:cNvPr>
          <p:cNvSpPr txBox="1">
            <a:spLocks/>
          </p:cNvSpPr>
          <p:nvPr/>
        </p:nvSpPr>
        <p:spPr>
          <a:xfrm>
            <a:off x="757162" y="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Controller 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DB238B-759A-CBA5-FD76-E644544DCA31}"/>
              </a:ext>
            </a:extLst>
          </p:cNvPr>
          <p:cNvSpPr txBox="1"/>
          <p:nvPr/>
        </p:nvSpPr>
        <p:spPr>
          <a:xfrm>
            <a:off x="166386" y="742330"/>
            <a:ext cx="5024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The frequency generation and modulation was</a:t>
            </a:r>
          </a:p>
          <a:p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carried out though a tone generator app</a:t>
            </a:r>
          </a:p>
        </p:txBody>
      </p:sp>
      <p:pic>
        <p:nvPicPr>
          <p:cNvPr id="10" name="Picture 9" descr="A screenshot of a phone&#10;&#10;Description automatically generated">
            <a:extLst>
              <a:ext uri="{FF2B5EF4-FFF2-40B4-BE49-F238E27FC236}">
                <a16:creationId xmlns:a16="http://schemas.microsoft.com/office/drawing/2014/main" id="{22BEF345-7947-AC3F-F79B-2F5DDE6578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" b="28561"/>
          <a:stretch/>
        </p:blipFill>
        <p:spPr>
          <a:xfrm>
            <a:off x="6428601" y="635842"/>
            <a:ext cx="1456358" cy="2109733"/>
          </a:xfrm>
          <a:prstGeom prst="rect">
            <a:avLst/>
          </a:prstGeom>
        </p:spPr>
      </p:pic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F754764F-7B55-DD4D-A9BF-20B5E6C82F42}"/>
              </a:ext>
            </a:extLst>
          </p:cNvPr>
          <p:cNvSpPr txBox="1">
            <a:spLocks/>
          </p:cNvSpPr>
          <p:nvPr/>
        </p:nvSpPr>
        <p:spPr>
          <a:xfrm>
            <a:off x="1564028" y="1473023"/>
            <a:ext cx="2638678" cy="1477735"/>
          </a:xfrm>
          <a:prstGeom prst="rect">
            <a:avLst/>
          </a:prstGeom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46050"/>
            <a:endParaRPr lang="en-ZA" dirty="0">
              <a:solidFill>
                <a:schemeClr val="bg1"/>
              </a:solidFill>
            </a:endParaRPr>
          </a:p>
          <a:p>
            <a:pPr algn="just">
              <a:buClrTx/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047307C7-FBEE-1D17-ECC7-82A42BF6FFF3}"/>
              </a:ext>
            </a:extLst>
          </p:cNvPr>
          <p:cNvSpPr txBox="1">
            <a:spLocks/>
          </p:cNvSpPr>
          <p:nvPr/>
        </p:nvSpPr>
        <p:spPr>
          <a:xfrm>
            <a:off x="308014" y="1388065"/>
            <a:ext cx="5429567" cy="1652677"/>
          </a:xfrm>
          <a:prstGeom prst="rect">
            <a:avLst/>
          </a:prstGeom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46050"/>
            <a:r>
              <a:rPr lang="en-ZA" sz="1200" dirty="0">
                <a:solidFill>
                  <a:schemeClr val="bg1"/>
                </a:solidFill>
                <a:latin typeface="Montserrat" panose="00000500000000000000" pitchFamily="2" charset="0"/>
              </a:rPr>
              <a:t>Using a tone generator app, we were able to:</a:t>
            </a:r>
          </a:p>
          <a:p>
            <a:pPr marL="146050"/>
            <a:endParaRPr lang="en-ZA" sz="12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358775" indent="-180975" algn="just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Save on development time as we don’t need to develop an analogue circuit for frequency generation and modulation </a:t>
            </a:r>
          </a:p>
          <a:p>
            <a:pPr marL="358775" indent="-180975" algn="just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Allow us for rapid prototyping and testing other frequency ranges which would not have been possible with an analogue circuit </a:t>
            </a:r>
          </a:p>
          <a:p>
            <a:pPr marL="358775" indent="-180975" algn="just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The modulation of the carrier and message signal is built into the app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1A5719E-5DC2-64D0-7C2E-7DA820E4FE7C}"/>
              </a:ext>
            </a:extLst>
          </p:cNvPr>
          <p:cNvSpPr txBox="1"/>
          <p:nvPr/>
        </p:nvSpPr>
        <p:spPr>
          <a:xfrm>
            <a:off x="166386" y="3181382"/>
            <a:ext cx="48205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The controller can output 4 possible states: </a:t>
            </a:r>
            <a:br>
              <a:rPr lang="en-US" dirty="0">
                <a:solidFill>
                  <a:schemeClr val="bg1"/>
                </a:solidFill>
                <a:latin typeface="Montserrat" pitchFamily="2" charset="77"/>
              </a:rPr>
            </a:br>
            <a:endParaRPr lang="en-US" dirty="0">
              <a:solidFill>
                <a:schemeClr val="bg1"/>
              </a:solidFill>
              <a:latin typeface="Montserrat" pitchFamily="2" charset="77"/>
            </a:endParaRPr>
          </a:p>
          <a:p>
            <a:r>
              <a:rPr lang="en-US" sz="1200" dirty="0">
                <a:solidFill>
                  <a:schemeClr val="bg1"/>
                </a:solidFill>
                <a:latin typeface="Montserrat" pitchFamily="2" charset="77"/>
              </a:rPr>
              <a:t>                1) Remain stationary                   2) Power Both Motors</a:t>
            </a:r>
          </a:p>
          <a:p>
            <a:r>
              <a:rPr lang="en-US" sz="1200" dirty="0">
                <a:solidFill>
                  <a:schemeClr val="bg1"/>
                </a:solidFill>
                <a:latin typeface="Montserrat" pitchFamily="2" charset="77"/>
              </a:rPr>
              <a:t>                3) Power Left Motor                    4) Power Right Motor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724EC3F-E495-DC2C-3861-A0BBC1C8404D}"/>
              </a:ext>
            </a:extLst>
          </p:cNvPr>
          <p:cNvSpPr txBox="1"/>
          <p:nvPr/>
        </p:nvSpPr>
        <p:spPr>
          <a:xfrm>
            <a:off x="438467" y="4165672"/>
            <a:ext cx="550022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200" dirty="0">
                <a:solidFill>
                  <a:schemeClr val="bg1"/>
                </a:solidFill>
                <a:latin typeface="Montserrat" pitchFamily="2" charset="77"/>
              </a:rPr>
              <a:t>Choosing for the system to only have 4 possible states allows one to </a:t>
            </a:r>
          </a:p>
          <a:p>
            <a:pPr algn="just"/>
            <a:r>
              <a:rPr lang="en-US" sz="1200" dirty="0">
                <a:solidFill>
                  <a:schemeClr val="bg1"/>
                </a:solidFill>
                <a:latin typeface="Montserrat" pitchFamily="2" charset="77"/>
              </a:rPr>
              <a:t>minimize the amount of data and frequencies needed to control the </a:t>
            </a:r>
          </a:p>
          <a:p>
            <a:pPr algn="just"/>
            <a:r>
              <a:rPr lang="en-US" sz="1200" dirty="0">
                <a:solidFill>
                  <a:schemeClr val="bg1"/>
                </a:solidFill>
                <a:latin typeface="Montserrat" pitchFamily="2" charset="77"/>
              </a:rPr>
              <a:t>Cart. We use </a:t>
            </a:r>
            <a:r>
              <a:rPr lang="en-US" sz="1200" b="1" dirty="0">
                <a:solidFill>
                  <a:schemeClr val="bg1"/>
                </a:solidFill>
                <a:latin typeface="Montserrat" pitchFamily="2" charset="77"/>
              </a:rPr>
              <a:t>4 frequencies </a:t>
            </a:r>
            <a:r>
              <a:rPr lang="en-US" sz="1200" dirty="0">
                <a:solidFill>
                  <a:schemeClr val="bg1"/>
                </a:solidFill>
                <a:latin typeface="Montserrat" pitchFamily="2" charset="77"/>
              </a:rPr>
              <a:t>to represent each state. </a:t>
            </a:r>
          </a:p>
          <a:p>
            <a:endParaRPr lang="en-US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621D55C-5A57-FC0D-01F7-C7768A7B52A8}"/>
              </a:ext>
            </a:extLst>
          </p:cNvPr>
          <p:cNvSpPr txBox="1"/>
          <p:nvPr/>
        </p:nvSpPr>
        <p:spPr>
          <a:xfrm>
            <a:off x="6301011" y="303161"/>
            <a:ext cx="2085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Tone Generator App</a:t>
            </a:r>
          </a:p>
        </p:txBody>
      </p:sp>
    </p:spTree>
    <p:extLst>
      <p:ext uri="{BB962C8B-B14F-4D97-AF65-F5344CB8AC3E}">
        <p14:creationId xmlns:p14="http://schemas.microsoft.com/office/powerpoint/2010/main" val="1173010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6FA2628-C7F9-6837-66C5-88399EBDACEE}"/>
              </a:ext>
            </a:extLst>
          </p:cNvPr>
          <p:cNvSpPr txBox="1"/>
          <p:nvPr/>
        </p:nvSpPr>
        <p:spPr>
          <a:xfrm>
            <a:off x="256626" y="774451"/>
            <a:ext cx="2707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Data encoding using PWM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5DC030-8AC2-4BE1-A563-EE08F4AF7942}"/>
              </a:ext>
            </a:extLst>
          </p:cNvPr>
          <p:cNvSpPr txBox="1"/>
          <p:nvPr/>
        </p:nvSpPr>
        <p:spPr>
          <a:xfrm>
            <a:off x="252873" y="3510325"/>
            <a:ext cx="18492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Montserrat" pitchFamily="2" charset="77"/>
              </a:rPr>
              <a:t>Bluetooth speaker</a:t>
            </a:r>
            <a:endParaRPr lang="en-ZA" sz="12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6D10704-E71C-C44D-EC36-B88FC71B3206}"/>
              </a:ext>
            </a:extLst>
          </p:cNvPr>
          <p:cNvGrpSpPr/>
          <p:nvPr/>
        </p:nvGrpSpPr>
        <p:grpSpPr>
          <a:xfrm>
            <a:off x="511469" y="1363627"/>
            <a:ext cx="6139628" cy="903170"/>
            <a:chOff x="553129" y="2005117"/>
            <a:chExt cx="5409665" cy="795788"/>
          </a:xfrm>
        </p:grpSpPr>
        <p:pic>
          <p:nvPicPr>
            <p:cNvPr id="35" name="Picture 34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F9C027E6-7FD6-7D31-34D7-8EBB640E37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51303" t="18292" r="11102"/>
            <a:stretch/>
          </p:blipFill>
          <p:spPr>
            <a:xfrm>
              <a:off x="1706137" y="2292525"/>
              <a:ext cx="583973" cy="232542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F8225CE-2F71-15E5-2A8C-6CB8C6F16E4A}"/>
                </a:ext>
              </a:extLst>
            </p:cNvPr>
            <p:cNvGrpSpPr/>
            <p:nvPr/>
          </p:nvGrpSpPr>
          <p:grpSpPr>
            <a:xfrm>
              <a:off x="2799606" y="2255912"/>
              <a:ext cx="435907" cy="409032"/>
              <a:chOff x="4972143" y="3283636"/>
              <a:chExt cx="435907" cy="409032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ACCC2058-9D77-31B8-3ECC-A981601E4399}"/>
                  </a:ext>
                </a:extLst>
              </p:cNvPr>
              <p:cNvSpPr/>
              <p:nvPr/>
            </p:nvSpPr>
            <p:spPr>
              <a:xfrm>
                <a:off x="4972143" y="3283636"/>
                <a:ext cx="435907" cy="409032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 dirty="0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D881964-1017-A2FB-E4E6-A6ED7325DD81}"/>
                  </a:ext>
                </a:extLst>
              </p:cNvPr>
              <p:cNvCxnSpPr>
                <a:cxnSpLocks/>
                <a:endCxn id="48" idx="5"/>
              </p:cNvCxnSpPr>
              <p:nvPr/>
            </p:nvCxnSpPr>
            <p:spPr>
              <a:xfrm>
                <a:off x="5014637" y="3348597"/>
                <a:ext cx="329576" cy="284170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740F747-530D-7F4B-7A92-D1732B00B918}"/>
                  </a:ext>
                </a:extLst>
              </p:cNvPr>
              <p:cNvCxnSpPr>
                <a:cxnSpLocks/>
                <a:stCxn id="48" idx="3"/>
                <a:endCxn id="48" idx="7"/>
              </p:cNvCxnSpPr>
              <p:nvPr/>
            </p:nvCxnSpPr>
            <p:spPr>
              <a:xfrm flipV="1">
                <a:off x="5035980" y="3343537"/>
                <a:ext cx="308233" cy="289230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0CECAE4-1CDA-A001-100F-894645D2F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92553" y="2009691"/>
              <a:ext cx="786869" cy="256032"/>
            </a:xfrm>
            <a:prstGeom prst="rect">
              <a:avLst/>
            </a:prstGeom>
          </p:spPr>
        </p:pic>
        <p:pic>
          <p:nvPicPr>
            <p:cNvPr id="38" name="Picture 37" descr="Diagram&#10;&#10;Description automatically generated">
              <a:extLst>
                <a:ext uri="{FF2B5EF4-FFF2-40B4-BE49-F238E27FC236}">
                  <a16:creationId xmlns:a16="http://schemas.microsoft.com/office/drawing/2014/main" id="{0F22E3CE-C618-0566-7DEE-45CF7E0C2F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17891" t="68406" r="16169" b="5162"/>
            <a:stretch/>
          </p:blipFill>
          <p:spPr>
            <a:xfrm>
              <a:off x="3745009" y="2151329"/>
              <a:ext cx="2217785" cy="645007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998D6CA-0801-945C-B320-A550D96EF898}"/>
                </a:ext>
              </a:extLst>
            </p:cNvPr>
            <p:cNvSpPr txBox="1"/>
            <p:nvPr/>
          </p:nvSpPr>
          <p:spPr>
            <a:xfrm>
              <a:off x="553129" y="2009691"/>
              <a:ext cx="1432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chemeClr val="bg1"/>
                  </a:solidFill>
                </a:rPr>
                <a:t>Message signal</a:t>
              </a:r>
              <a:endParaRPr lang="en-ZA" sz="10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565611A-8E1B-1331-DB7A-28F61640DA77}"/>
                </a:ext>
              </a:extLst>
            </p:cNvPr>
            <p:cNvSpPr txBox="1"/>
            <p:nvPr/>
          </p:nvSpPr>
          <p:spPr>
            <a:xfrm>
              <a:off x="671804" y="2292525"/>
              <a:ext cx="12828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chemeClr val="bg1"/>
                  </a:solidFill>
                </a:rPr>
                <a:t>PWM signal</a:t>
              </a:r>
              <a:endParaRPr lang="en-ZA" sz="100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5B30C79-7CC3-7083-5011-F6E97F700814}"/>
                </a:ext>
              </a:extLst>
            </p:cNvPr>
            <p:cNvSpPr txBox="1"/>
            <p:nvPr/>
          </p:nvSpPr>
          <p:spPr>
            <a:xfrm>
              <a:off x="634960" y="2525067"/>
              <a:ext cx="12828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chemeClr val="bg1"/>
                  </a:solidFill>
                </a:rPr>
                <a:t>Carrier signal</a:t>
              </a:r>
              <a:endParaRPr lang="en-ZA" sz="1000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465CAD7-2C46-8880-5CDA-9532D4E466DC}"/>
                </a:ext>
              </a:extLst>
            </p:cNvPr>
            <p:cNvSpPr txBox="1"/>
            <p:nvPr/>
          </p:nvSpPr>
          <p:spPr>
            <a:xfrm>
              <a:off x="2633931" y="2005117"/>
              <a:ext cx="8203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chemeClr val="bg1"/>
                  </a:solidFill>
                </a:rPr>
                <a:t>Modulation</a:t>
              </a:r>
              <a:endParaRPr lang="en-ZA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48231B6-2092-C67B-CC34-4172B5185B5A}"/>
                </a:ext>
              </a:extLst>
            </p:cNvPr>
            <p:cNvCxnSpPr>
              <a:cxnSpLocks/>
            </p:cNvCxnSpPr>
            <p:nvPr/>
          </p:nvCxnSpPr>
          <p:spPr>
            <a:xfrm>
              <a:off x="3309399" y="2454232"/>
              <a:ext cx="289819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5E318D3-EC68-68E1-A19F-1D454153E185}"/>
                </a:ext>
              </a:extLst>
            </p:cNvPr>
            <p:cNvGrpSpPr/>
            <p:nvPr/>
          </p:nvGrpSpPr>
          <p:grpSpPr>
            <a:xfrm>
              <a:off x="1632448" y="2502544"/>
              <a:ext cx="739223" cy="298361"/>
              <a:chOff x="1804923" y="2538172"/>
              <a:chExt cx="739223" cy="298361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04CED5B7-9D98-694D-2147-E887613555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04923" y="2539219"/>
                <a:ext cx="424728" cy="297314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2E7FE65F-2F3F-6D4D-08D0-D317EF369E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19418" y="2538172"/>
                <a:ext cx="424728" cy="297314"/>
              </a:xfrm>
              <a:prstGeom prst="rect">
                <a:avLst/>
              </a:prstGeom>
            </p:spPr>
          </p:pic>
        </p:grp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D4E2880-838F-C8C0-B733-A2266D60F108}"/>
              </a:ext>
            </a:extLst>
          </p:cNvPr>
          <p:cNvCxnSpPr>
            <a:cxnSpLocks/>
          </p:cNvCxnSpPr>
          <p:nvPr/>
        </p:nvCxnSpPr>
        <p:spPr>
          <a:xfrm>
            <a:off x="2748390" y="1863613"/>
            <a:ext cx="259063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9418C65E-EB39-872B-C66C-9FB9E957C375}"/>
              </a:ext>
            </a:extLst>
          </p:cNvPr>
          <p:cNvSpPr/>
          <p:nvPr/>
        </p:nvSpPr>
        <p:spPr>
          <a:xfrm>
            <a:off x="382522" y="1288116"/>
            <a:ext cx="6500396" cy="1134006"/>
          </a:xfrm>
          <a:prstGeom prst="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0212377-F87D-D788-683C-61567A165B30}"/>
              </a:ext>
            </a:extLst>
          </p:cNvPr>
          <p:cNvSpPr txBox="1">
            <a:spLocks/>
          </p:cNvSpPr>
          <p:nvPr/>
        </p:nvSpPr>
        <p:spPr>
          <a:xfrm>
            <a:off x="651891" y="12066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Controller 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36ACA4-B457-F921-8F31-69345B8CB96A}"/>
              </a:ext>
            </a:extLst>
          </p:cNvPr>
          <p:cNvSpPr txBox="1"/>
          <p:nvPr/>
        </p:nvSpPr>
        <p:spPr>
          <a:xfrm>
            <a:off x="316781" y="2465815"/>
            <a:ext cx="55850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solidFill>
                  <a:schemeClr val="bg1"/>
                </a:solidFill>
                <a:latin typeface="Montserrat" pitchFamily="2" charset="77"/>
              </a:rPr>
              <a:t>Using a </a:t>
            </a:r>
            <a:r>
              <a:rPr lang="en-US" sz="1200" b="1" dirty="0">
                <a:solidFill>
                  <a:schemeClr val="bg1"/>
                </a:solidFill>
                <a:latin typeface="Montserrat" pitchFamily="2" charset="77"/>
              </a:rPr>
              <a:t>PWM</a:t>
            </a:r>
            <a:r>
              <a:rPr lang="en-US" sz="1200" dirty="0">
                <a:solidFill>
                  <a:schemeClr val="bg1"/>
                </a:solidFill>
                <a:latin typeface="Montserrat" pitchFamily="2" charset="77"/>
              </a:rPr>
              <a:t> signal to encode data benefits as </a:t>
            </a:r>
            <a:r>
              <a:rPr lang="en-US" sz="1200" b="1" dirty="0">
                <a:solidFill>
                  <a:schemeClr val="bg1"/>
                </a:solidFill>
                <a:latin typeface="Montserrat" pitchFamily="2" charset="77"/>
              </a:rPr>
              <a:t>no additional processing</a:t>
            </a:r>
            <a:r>
              <a:rPr lang="en-US" sz="1200" dirty="0">
                <a:solidFill>
                  <a:schemeClr val="bg1"/>
                </a:solidFill>
                <a:latin typeface="Montserrat" pitchFamily="2" charset="77"/>
              </a:rPr>
              <a:t> is required after demodulation when compared to binary encoding  </a:t>
            </a:r>
            <a:endParaRPr lang="en-ZA" sz="1200" dirty="0"/>
          </a:p>
        </p:txBody>
      </p:sp>
      <p:pic>
        <p:nvPicPr>
          <p:cNvPr id="15" name="Picture 14" descr="A video game controller with a cord&#10;&#10;Description automatically generated">
            <a:extLst>
              <a:ext uri="{FF2B5EF4-FFF2-40B4-BE49-F238E27FC236}">
                <a16:creationId xmlns:a16="http://schemas.microsoft.com/office/drawing/2014/main" id="{B59C6DEF-E3CA-4D96-4202-0DBCC885D1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479099">
            <a:off x="6800812" y="2913114"/>
            <a:ext cx="2261807" cy="22618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9A4F6ED-D95B-D448-CF48-9E71D3C5E1B9}"/>
              </a:ext>
            </a:extLst>
          </p:cNvPr>
          <p:cNvSpPr txBox="1"/>
          <p:nvPr/>
        </p:nvSpPr>
        <p:spPr>
          <a:xfrm>
            <a:off x="446973" y="4230805"/>
            <a:ext cx="17080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Microcontroller </a:t>
            </a:r>
            <a:br>
              <a:rPr lang="en-US" dirty="0">
                <a:solidFill>
                  <a:schemeClr val="bg1"/>
                </a:solidFill>
                <a:latin typeface="Montserrat" pitchFamily="2" charset="77"/>
              </a:rPr>
            </a:br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Binary Encoding</a:t>
            </a:r>
            <a:endParaRPr lang="en-Z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22BE64-FBB1-5783-6DD3-A94DC585F97F}"/>
              </a:ext>
            </a:extLst>
          </p:cNvPr>
          <p:cNvSpPr txBox="1"/>
          <p:nvPr/>
        </p:nvSpPr>
        <p:spPr>
          <a:xfrm>
            <a:off x="252873" y="3158866"/>
            <a:ext cx="21323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Sound Transmission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3D3B07-B51B-7024-A61B-58BB35EEC546}"/>
              </a:ext>
            </a:extLst>
          </p:cNvPr>
          <p:cNvSpPr txBox="1"/>
          <p:nvPr/>
        </p:nvSpPr>
        <p:spPr>
          <a:xfrm>
            <a:off x="250051" y="3876487"/>
            <a:ext cx="3454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Design Iterations of the Controller </a:t>
            </a:r>
          </a:p>
        </p:txBody>
      </p:sp>
      <p:pic>
        <p:nvPicPr>
          <p:cNvPr id="20" name="Graphic 19" descr="Speakers with solid fill">
            <a:extLst>
              <a:ext uri="{FF2B5EF4-FFF2-40B4-BE49-F238E27FC236}">
                <a16:creationId xmlns:a16="http://schemas.microsoft.com/office/drawing/2014/main" id="{39562CE2-B2B8-9067-27C9-C5DB897C0C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04433" y="3009443"/>
            <a:ext cx="914400" cy="9144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CC109FE-2558-36ED-2CD6-BF25419D56AA}"/>
              </a:ext>
            </a:extLst>
          </p:cNvPr>
          <p:cNvSpPr/>
          <p:nvPr/>
        </p:nvSpPr>
        <p:spPr>
          <a:xfrm>
            <a:off x="406771" y="4184264"/>
            <a:ext cx="1712693" cy="655843"/>
          </a:xfrm>
          <a:prstGeom prst="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C8BA98-5A77-EA42-13BD-48646F7191BB}"/>
              </a:ext>
            </a:extLst>
          </p:cNvPr>
          <p:cNvSpPr txBox="1"/>
          <p:nvPr/>
        </p:nvSpPr>
        <p:spPr>
          <a:xfrm>
            <a:off x="2646658" y="4230805"/>
            <a:ext cx="17080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Microcontroller </a:t>
            </a:r>
            <a:br>
              <a:rPr lang="en-US" dirty="0">
                <a:solidFill>
                  <a:schemeClr val="bg1"/>
                </a:solidFill>
                <a:latin typeface="Montserrat" pitchFamily="2" charset="77"/>
              </a:rPr>
            </a:br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PWM Encoding</a:t>
            </a:r>
            <a:endParaRPr lang="en-ZA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CFB62C8-DF18-831D-60D2-7CF8090E56D9}"/>
              </a:ext>
            </a:extLst>
          </p:cNvPr>
          <p:cNvSpPr/>
          <p:nvPr/>
        </p:nvSpPr>
        <p:spPr>
          <a:xfrm>
            <a:off x="2606456" y="4184264"/>
            <a:ext cx="1712693" cy="655843"/>
          </a:xfrm>
          <a:prstGeom prst="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B6C2A5-83EA-0D37-8438-8EF169A7FC39}"/>
              </a:ext>
            </a:extLst>
          </p:cNvPr>
          <p:cNvSpPr txBox="1"/>
          <p:nvPr/>
        </p:nvSpPr>
        <p:spPr>
          <a:xfrm>
            <a:off x="4786942" y="4230805"/>
            <a:ext cx="17080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Tone Generator PWM Encoding</a:t>
            </a:r>
            <a:endParaRPr lang="en-ZA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EBFE71B-1362-D4B6-9BD5-D9D8B85F7524}"/>
              </a:ext>
            </a:extLst>
          </p:cNvPr>
          <p:cNvSpPr/>
          <p:nvPr/>
        </p:nvSpPr>
        <p:spPr>
          <a:xfrm>
            <a:off x="4746740" y="4184264"/>
            <a:ext cx="1712693" cy="655843"/>
          </a:xfrm>
          <a:prstGeom prst="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E16FFC8-0FA1-C2B7-1C50-9B1E3FDAE4C9}"/>
              </a:ext>
            </a:extLst>
          </p:cNvPr>
          <p:cNvCxnSpPr>
            <a:cxnSpLocks/>
          </p:cNvCxnSpPr>
          <p:nvPr/>
        </p:nvCxnSpPr>
        <p:spPr>
          <a:xfrm>
            <a:off x="2213456" y="4513146"/>
            <a:ext cx="259063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1D0B143-B992-6529-7291-59DB3D504D5A}"/>
              </a:ext>
            </a:extLst>
          </p:cNvPr>
          <p:cNvCxnSpPr>
            <a:cxnSpLocks/>
          </p:cNvCxnSpPr>
          <p:nvPr/>
        </p:nvCxnSpPr>
        <p:spPr>
          <a:xfrm>
            <a:off x="4431256" y="4492415"/>
            <a:ext cx="259063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637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5AE29-0F46-17F8-7D57-40E705FE5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6" y="1347556"/>
            <a:ext cx="4900307" cy="404587"/>
          </a:xfrm>
        </p:spPr>
        <p:txBody>
          <a:bodyPr/>
          <a:lstStyle/>
          <a:p>
            <a:r>
              <a:rPr lang="en-ZA" sz="1300" b="1" dirty="0"/>
              <a:t>Frequency Modulation over Amplitude Modulation </a:t>
            </a:r>
            <a:br>
              <a:rPr lang="en-ZA" b="1" dirty="0"/>
            </a:br>
            <a:br>
              <a:rPr lang="en-ZA" b="1" dirty="0"/>
            </a:br>
            <a:r>
              <a:rPr lang="en-ZA" b="1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241AFC-361A-03AC-A782-8A08461FC858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101074" y="297247"/>
            <a:ext cx="3274500" cy="519503"/>
          </a:xfrm>
        </p:spPr>
        <p:txBody>
          <a:bodyPr/>
          <a:lstStyle/>
          <a:p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Montserrat"/>
              </a:rPr>
              <a:t>Communication System </a:t>
            </a:r>
            <a:endParaRPr lang="en-ZA" sz="1050" dirty="0"/>
          </a:p>
        </p:txBody>
      </p:sp>
      <p:pic>
        <p:nvPicPr>
          <p:cNvPr id="5" name="Picture 4" descr="A diagram of a waveform&#10;&#10;Description automatically generated">
            <a:extLst>
              <a:ext uri="{FF2B5EF4-FFF2-40B4-BE49-F238E27FC236}">
                <a16:creationId xmlns:a16="http://schemas.microsoft.com/office/drawing/2014/main" id="{6E1C6377-459B-B0B5-7843-2551C1B8B7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94" r="3398" b="33931"/>
          <a:stretch/>
        </p:blipFill>
        <p:spPr>
          <a:xfrm>
            <a:off x="5024135" y="856146"/>
            <a:ext cx="3450606" cy="149315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76E6251-9319-C6C6-3D1A-C9B5D5AB75FB}"/>
              </a:ext>
            </a:extLst>
          </p:cNvPr>
          <p:cNvSpPr txBox="1">
            <a:spLocks/>
          </p:cNvSpPr>
          <p:nvPr/>
        </p:nvSpPr>
        <p:spPr>
          <a:xfrm>
            <a:off x="13179" y="2610206"/>
            <a:ext cx="3005699" cy="510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ZA" sz="1300" b="1" dirty="0"/>
              <a:t>Frequency Bandwidth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7A5810A-6F03-30DB-CE5B-EC9352DBC050}"/>
              </a:ext>
            </a:extLst>
          </p:cNvPr>
          <p:cNvSpPr txBox="1">
            <a:spLocks/>
          </p:cNvSpPr>
          <p:nvPr/>
        </p:nvSpPr>
        <p:spPr>
          <a:xfrm>
            <a:off x="418646" y="1577592"/>
            <a:ext cx="3529539" cy="1164513"/>
          </a:xfrm>
          <a:prstGeom prst="rect">
            <a:avLst/>
          </a:prstGeom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80975" indent="-180975" algn="just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Noise resilience (SNR)</a:t>
            </a:r>
          </a:p>
          <a:p>
            <a:pPr marL="180975" indent="-180975" algn="just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Resilience to obstructing bodies </a:t>
            </a:r>
          </a:p>
          <a:p>
            <a:pPr marL="180975" indent="-180975" algn="just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Less signal attenuation at distances</a:t>
            </a:r>
          </a:p>
          <a:p>
            <a:pPr marL="180975" indent="-180975" algn="just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Easily implementable with a PWM signal</a:t>
            </a:r>
          </a:p>
          <a:p>
            <a:pPr marL="180975" indent="-180975" algn="just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C85CFFD-7B03-9066-031E-B81B4AECDFA9}"/>
              </a:ext>
            </a:extLst>
          </p:cNvPr>
          <p:cNvSpPr txBox="1">
            <a:spLocks/>
          </p:cNvSpPr>
          <p:nvPr/>
        </p:nvSpPr>
        <p:spPr>
          <a:xfrm>
            <a:off x="60960" y="2919351"/>
            <a:ext cx="4427772" cy="810734"/>
          </a:xfrm>
          <a:prstGeom prst="rect">
            <a:avLst/>
          </a:prstGeom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46050" algn="just"/>
            <a:r>
              <a:rPr lang="en-ZA" sz="1000" dirty="0">
                <a:solidFill>
                  <a:schemeClr val="bg1"/>
                </a:solidFill>
              </a:rPr>
              <a:t>An operating frequency bandwidth of </a:t>
            </a:r>
            <a:r>
              <a:rPr lang="en-ZA" sz="1000" b="1" dirty="0">
                <a:solidFill>
                  <a:schemeClr val="bg1"/>
                </a:solidFill>
              </a:rPr>
              <a:t>1KHz</a:t>
            </a:r>
            <a:r>
              <a:rPr lang="en-ZA" sz="1000" dirty="0">
                <a:solidFill>
                  <a:schemeClr val="bg1"/>
                </a:solidFill>
              </a:rPr>
              <a:t> to </a:t>
            </a:r>
            <a:r>
              <a:rPr lang="en-ZA" sz="1000" b="1" dirty="0">
                <a:solidFill>
                  <a:schemeClr val="bg1"/>
                </a:solidFill>
              </a:rPr>
              <a:t>5KHz </a:t>
            </a:r>
            <a:r>
              <a:rPr lang="en-ZA" sz="1000" dirty="0">
                <a:solidFill>
                  <a:schemeClr val="bg1"/>
                </a:solidFill>
              </a:rPr>
              <a:t>was chosen to avoid noisy parts of the spectrum measured in the test environment </a:t>
            </a:r>
          </a:p>
          <a:p>
            <a:pPr marL="146050" algn="just"/>
            <a:r>
              <a:rPr lang="en-ZA" sz="1000" dirty="0">
                <a:solidFill>
                  <a:schemeClr val="bg1"/>
                </a:solidFill>
              </a:rPr>
              <a:t>Moreover, limiting the signal to lower part of the audible spectrum allows the signal to maximise distance while minimising signal attenuation 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7BC0168C-3A77-712B-A87A-23A40E505A23}"/>
              </a:ext>
            </a:extLst>
          </p:cNvPr>
          <p:cNvSpPr txBox="1">
            <a:spLocks/>
          </p:cNvSpPr>
          <p:nvPr/>
        </p:nvSpPr>
        <p:spPr>
          <a:xfrm>
            <a:off x="0" y="3600168"/>
            <a:ext cx="3005699" cy="510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ZA" sz="1300" b="1" dirty="0"/>
              <a:t>Modulation Scheme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6AB856F8-AC8C-AB98-C1B1-61531C31CEC6}"/>
              </a:ext>
            </a:extLst>
          </p:cNvPr>
          <p:cNvSpPr txBox="1">
            <a:spLocks/>
          </p:cNvSpPr>
          <p:nvPr/>
        </p:nvSpPr>
        <p:spPr>
          <a:xfrm>
            <a:off x="10856" y="3907331"/>
            <a:ext cx="4427772" cy="617825"/>
          </a:xfrm>
          <a:prstGeom prst="rect">
            <a:avLst/>
          </a:prstGeom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46050" algn="just"/>
            <a:r>
              <a:rPr lang="en-ZA" sz="1000" dirty="0">
                <a:solidFill>
                  <a:schemeClr val="bg1"/>
                </a:solidFill>
              </a:rPr>
              <a:t>The signal was modulated through </a:t>
            </a:r>
            <a:r>
              <a:rPr lang="en-ZA" sz="1000" b="1" dirty="0">
                <a:solidFill>
                  <a:schemeClr val="bg1"/>
                </a:solidFill>
              </a:rPr>
              <a:t>Frequency Shift Key </a:t>
            </a:r>
            <a:r>
              <a:rPr lang="en-ZA" sz="1000" dirty="0">
                <a:solidFill>
                  <a:schemeClr val="bg1"/>
                </a:solidFill>
              </a:rPr>
              <a:t>(FSK) as it has:</a:t>
            </a:r>
          </a:p>
          <a:p>
            <a:pPr marL="534988" indent="-1714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ZA" sz="1000" dirty="0">
                <a:solidFill>
                  <a:schemeClr val="bg1"/>
                </a:solidFill>
              </a:rPr>
              <a:t>High SNR </a:t>
            </a:r>
          </a:p>
          <a:p>
            <a:pPr marL="534988" indent="-1714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ZA" sz="1000" dirty="0">
                <a:solidFill>
                  <a:schemeClr val="bg1"/>
                </a:solidFill>
              </a:rPr>
              <a:t>Reduced implementation complexity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3AFCD1-0A55-0A42-E0EF-74509CDD7648}"/>
              </a:ext>
            </a:extLst>
          </p:cNvPr>
          <p:cNvSpPr txBox="1"/>
          <p:nvPr/>
        </p:nvSpPr>
        <p:spPr>
          <a:xfrm>
            <a:off x="499973" y="4616387"/>
            <a:ext cx="7017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BFSK</a:t>
            </a:r>
            <a:endParaRPr lang="en-ZA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C234919-A2E4-6C43-B8A6-801DD2E1DFA3}"/>
              </a:ext>
            </a:extLst>
          </p:cNvPr>
          <p:cNvSpPr/>
          <p:nvPr/>
        </p:nvSpPr>
        <p:spPr>
          <a:xfrm>
            <a:off x="393033" y="4618960"/>
            <a:ext cx="912343" cy="346273"/>
          </a:xfrm>
          <a:prstGeom prst="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BF8286-952C-41B7-1AFC-D5737A0E9EF2}"/>
              </a:ext>
            </a:extLst>
          </p:cNvPr>
          <p:cNvSpPr txBox="1"/>
          <p:nvPr/>
        </p:nvSpPr>
        <p:spPr>
          <a:xfrm>
            <a:off x="2363560" y="4616387"/>
            <a:ext cx="1072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PWM FSK</a:t>
            </a:r>
            <a:endParaRPr lang="en-ZA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E229B04-A591-BAD6-2797-03B5A0923E99}"/>
              </a:ext>
            </a:extLst>
          </p:cNvPr>
          <p:cNvSpPr/>
          <p:nvPr/>
        </p:nvSpPr>
        <p:spPr>
          <a:xfrm>
            <a:off x="2329566" y="4615835"/>
            <a:ext cx="1107172" cy="349401"/>
          </a:xfrm>
          <a:prstGeom prst="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2CA9A6F-8DD4-096A-5B65-6632D61CD40D}"/>
              </a:ext>
            </a:extLst>
          </p:cNvPr>
          <p:cNvCxnSpPr>
            <a:cxnSpLocks/>
          </p:cNvCxnSpPr>
          <p:nvPr/>
        </p:nvCxnSpPr>
        <p:spPr>
          <a:xfrm>
            <a:off x="1699426" y="4817577"/>
            <a:ext cx="236090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diagram of a signal&#10;&#10;Description automatically generated">
            <a:extLst>
              <a:ext uri="{FF2B5EF4-FFF2-40B4-BE49-F238E27FC236}">
                <a16:creationId xmlns:a16="http://schemas.microsoft.com/office/drawing/2014/main" id="{2C297459-48B3-7784-4073-138C29404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135" y="2690564"/>
            <a:ext cx="3914751" cy="181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2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3D2F33A-DE2F-E912-0BC6-0847FDF78E6F}"/>
              </a:ext>
            </a:extLst>
          </p:cNvPr>
          <p:cNvSpPr/>
          <p:nvPr/>
        </p:nvSpPr>
        <p:spPr>
          <a:xfrm>
            <a:off x="0" y="4348113"/>
            <a:ext cx="9144000" cy="7953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0028118D-903E-52A5-ED82-661B64FA35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l="17891" t="68406" r="17161" b="5162"/>
          <a:stretch/>
        </p:blipFill>
        <p:spPr>
          <a:xfrm>
            <a:off x="219453" y="4425283"/>
            <a:ext cx="1630724" cy="488622"/>
          </a:xfrm>
          <a:prstGeom prst="rect">
            <a:avLst/>
          </a:prstGeom>
        </p:spPr>
      </p:pic>
      <p:pic>
        <p:nvPicPr>
          <p:cNvPr id="11" name="Picture 10" descr="Diagram&#10;&#10;Description automatically generated with low confidence">
            <a:extLst>
              <a:ext uri="{FF2B5EF4-FFF2-40B4-BE49-F238E27FC236}">
                <a16:creationId xmlns:a16="http://schemas.microsoft.com/office/drawing/2014/main" id="{171E57DB-6326-631C-C88A-C719355F6F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43963" t="45591" r="15402" b="13616"/>
          <a:stretch/>
        </p:blipFill>
        <p:spPr>
          <a:xfrm>
            <a:off x="3047630" y="4348113"/>
            <a:ext cx="1476642" cy="678226"/>
          </a:xfrm>
          <a:prstGeom prst="rect">
            <a:avLst/>
          </a:prstGeom>
        </p:spPr>
      </p:pic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48B113DF-41AF-4E5F-9FEA-F03B93B763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8377" r="13791" b="74619"/>
          <a:stretch/>
        </p:blipFill>
        <p:spPr>
          <a:xfrm>
            <a:off x="5611377" y="4428983"/>
            <a:ext cx="1202322" cy="499048"/>
          </a:xfrm>
          <a:prstGeom prst="rect">
            <a:avLst/>
          </a:prstGeom>
        </p:spPr>
      </p:pic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D45643E2-08CB-220D-B2FC-98AA8C5126E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10800000">
            <a:off x="8052995" y="4341585"/>
            <a:ext cx="867574" cy="867574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7B78CB6E-5DAD-2C81-4362-94038518DDD2}"/>
              </a:ext>
            </a:extLst>
          </p:cNvPr>
          <p:cNvSpPr/>
          <p:nvPr/>
        </p:nvSpPr>
        <p:spPr>
          <a:xfrm>
            <a:off x="2270889" y="4571925"/>
            <a:ext cx="356028" cy="59300"/>
          </a:xfrm>
          <a:prstGeom prst="rightArrow">
            <a:avLst/>
          </a:prstGeom>
          <a:solidFill>
            <a:srgbClr val="82C7A5"/>
          </a:solidFill>
          <a:ln>
            <a:solidFill>
              <a:srgbClr val="82C7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F6A0163-CE5F-10BF-6029-E1ECA867F8E7}"/>
              </a:ext>
            </a:extLst>
          </p:cNvPr>
          <p:cNvSpPr/>
          <p:nvPr/>
        </p:nvSpPr>
        <p:spPr>
          <a:xfrm>
            <a:off x="4910589" y="4599690"/>
            <a:ext cx="410136" cy="45720"/>
          </a:xfrm>
          <a:prstGeom prst="rightArrow">
            <a:avLst/>
          </a:prstGeom>
          <a:solidFill>
            <a:srgbClr val="82C7A5"/>
          </a:solidFill>
          <a:ln>
            <a:solidFill>
              <a:srgbClr val="82C7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CC2D9BB-7A35-AA47-0837-03425CBC6461}"/>
              </a:ext>
            </a:extLst>
          </p:cNvPr>
          <p:cNvSpPr/>
          <p:nvPr/>
        </p:nvSpPr>
        <p:spPr>
          <a:xfrm>
            <a:off x="7192426" y="4615760"/>
            <a:ext cx="356028" cy="59300"/>
          </a:xfrm>
          <a:prstGeom prst="rightArrow">
            <a:avLst/>
          </a:prstGeom>
          <a:solidFill>
            <a:srgbClr val="82C7A5"/>
          </a:solidFill>
          <a:ln>
            <a:solidFill>
              <a:srgbClr val="82C7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8485DB-AAF4-33F8-AACD-776CF0BB6B28}"/>
              </a:ext>
            </a:extLst>
          </p:cNvPr>
          <p:cNvSpPr txBox="1"/>
          <p:nvPr/>
        </p:nvSpPr>
        <p:spPr>
          <a:xfrm>
            <a:off x="6905375" y="4783100"/>
            <a:ext cx="11136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tx1"/>
                </a:solidFill>
              </a:rPr>
              <a:t>Voltage output</a:t>
            </a:r>
            <a:endParaRPr lang="en-ZA" sz="1100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6BD5A7-832A-837F-3ABA-D7574D5354F2}"/>
              </a:ext>
            </a:extLst>
          </p:cNvPr>
          <p:cNvSpPr txBox="1"/>
          <p:nvPr/>
        </p:nvSpPr>
        <p:spPr>
          <a:xfrm>
            <a:off x="4741225" y="4667581"/>
            <a:ext cx="11136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tx1"/>
                </a:solidFill>
              </a:rPr>
              <a:t>Envelope</a:t>
            </a:r>
            <a:r>
              <a:rPr lang="en-GB" sz="1100" dirty="0">
                <a:solidFill>
                  <a:schemeClr val="bg1"/>
                </a:solidFill>
              </a:rPr>
              <a:t> </a:t>
            </a:r>
            <a:r>
              <a:rPr lang="en-GB" sz="1100" dirty="0">
                <a:solidFill>
                  <a:schemeClr val="tx1"/>
                </a:solidFill>
              </a:rPr>
              <a:t>detection</a:t>
            </a:r>
            <a:endParaRPr lang="en-ZA" sz="11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FBC4D2-8AEC-1599-D7BB-E3145B2DDE1D}"/>
              </a:ext>
            </a:extLst>
          </p:cNvPr>
          <p:cNvSpPr txBox="1"/>
          <p:nvPr/>
        </p:nvSpPr>
        <p:spPr>
          <a:xfrm>
            <a:off x="1929238" y="4678507"/>
            <a:ext cx="11136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tx1"/>
                </a:solidFill>
              </a:rPr>
              <a:t>Demodulation</a:t>
            </a:r>
            <a:endParaRPr lang="en-ZA" sz="1100" dirty="0">
              <a:solidFill>
                <a:schemeClr val="tx1"/>
              </a:solidFill>
            </a:endParaRPr>
          </a:p>
        </p:txBody>
      </p:sp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4F5A5145-BE36-C354-2738-326FD93E28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3386" y="668984"/>
            <a:ext cx="4000626" cy="104152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A5924BF-7481-4DCD-9D51-42B6558E4236}"/>
              </a:ext>
            </a:extLst>
          </p:cNvPr>
          <p:cNvSpPr txBox="1"/>
          <p:nvPr/>
        </p:nvSpPr>
        <p:spPr>
          <a:xfrm>
            <a:off x="5753127" y="236550"/>
            <a:ext cx="2334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Receiver Block Diagram</a:t>
            </a:r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C6A1F4A-D9D7-57E0-FCBA-F6B11FF9D035}"/>
              </a:ext>
            </a:extLst>
          </p:cNvPr>
          <p:cNvSpPr/>
          <p:nvPr/>
        </p:nvSpPr>
        <p:spPr>
          <a:xfrm>
            <a:off x="-60960" y="4254846"/>
            <a:ext cx="9279467" cy="15517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B7FBFD56-CB18-7598-6C50-A284355A4C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696" y="1432582"/>
            <a:ext cx="3756983" cy="1210172"/>
          </a:xfrm>
          <a:prstGeom prst="rect">
            <a:avLst/>
          </a:prstGeom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46050"/>
            <a:r>
              <a:rPr lang="en-ZA" sz="1200" dirty="0">
                <a:solidFill>
                  <a:schemeClr val="bg1"/>
                </a:solidFill>
              </a:rPr>
              <a:t>The receiver is comprised of 3 main components: </a:t>
            </a:r>
          </a:p>
          <a:p>
            <a:pPr marL="534988" indent="-180975" algn="just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Phased microphone array </a:t>
            </a:r>
          </a:p>
          <a:p>
            <a:pPr marL="534988" indent="-180975" algn="just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Microcontroller </a:t>
            </a:r>
          </a:p>
          <a:p>
            <a:pPr marL="534988" indent="-180975" algn="just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Motor driver circuit 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37" name="Picture 36" descr="A graph of a polar bar&#10;&#10;Description automatically generated with medium confidence">
            <a:extLst>
              <a:ext uri="{FF2B5EF4-FFF2-40B4-BE49-F238E27FC236}">
                <a16:creationId xmlns:a16="http://schemas.microsoft.com/office/drawing/2014/main" id="{9DB407F2-B1DA-0D1A-3E55-C106FB43B9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3400" y="2136295"/>
            <a:ext cx="1876168" cy="1876168"/>
          </a:xfrm>
          <a:prstGeom prst="rect">
            <a:avLst/>
          </a:prstGeom>
        </p:spPr>
      </p:pic>
      <p:pic>
        <p:nvPicPr>
          <p:cNvPr id="40" name="Picture 39" descr="A graph of a polar bar&#10;&#10;Description automatically generated with medium confidence">
            <a:extLst>
              <a:ext uri="{FF2B5EF4-FFF2-40B4-BE49-F238E27FC236}">
                <a16:creationId xmlns:a16="http://schemas.microsoft.com/office/drawing/2014/main" id="{C67BB3D8-0EA9-FBA7-410B-FFDB4EB348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8957" y="2145804"/>
            <a:ext cx="1844026" cy="1844028"/>
          </a:xfrm>
          <a:prstGeom prst="rect">
            <a:avLst/>
          </a:prstGeom>
        </p:spPr>
      </p:pic>
      <p:pic>
        <p:nvPicPr>
          <p:cNvPr id="41" name="Picture 40" descr="A graph of a polar bar&#10;&#10;Description automatically generated with medium confidence">
            <a:extLst>
              <a:ext uri="{FF2B5EF4-FFF2-40B4-BE49-F238E27FC236}">
                <a16:creationId xmlns:a16="http://schemas.microsoft.com/office/drawing/2014/main" id="{AD4EB89A-6BDF-4629-E324-4F72AA477FC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 flipV="1">
            <a:off x="7151898" y="2145726"/>
            <a:ext cx="1844026" cy="184402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6C1226F-4360-3B31-6D00-D51827A8632B}"/>
              </a:ext>
            </a:extLst>
          </p:cNvPr>
          <p:cNvSpPr txBox="1"/>
          <p:nvPr/>
        </p:nvSpPr>
        <p:spPr>
          <a:xfrm>
            <a:off x="4708430" y="1832871"/>
            <a:ext cx="1941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Single microphone </a:t>
            </a:r>
            <a:endParaRPr lang="en-ZA" sz="1800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8EAC09-D727-0863-4B8D-9FC115309D30}"/>
              </a:ext>
            </a:extLst>
          </p:cNvPr>
          <p:cNvSpPr txBox="1"/>
          <p:nvPr/>
        </p:nvSpPr>
        <p:spPr>
          <a:xfrm>
            <a:off x="6914678" y="1818636"/>
            <a:ext cx="2229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Phased microphone array </a:t>
            </a:r>
            <a:endParaRPr lang="en-ZA" sz="1800" dirty="0">
              <a:solidFill>
                <a:schemeClr val="tx1"/>
              </a:solidFill>
            </a:endParaRPr>
          </a:p>
        </p:txBody>
      </p:sp>
      <p:sp>
        <p:nvSpPr>
          <p:cNvPr id="44" name="Title 3">
            <a:extLst>
              <a:ext uri="{FF2B5EF4-FFF2-40B4-BE49-F238E27FC236}">
                <a16:creationId xmlns:a16="http://schemas.microsoft.com/office/drawing/2014/main" id="{19BA2C26-7248-ADF7-50C2-FEE37FE99E36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056115" y="511160"/>
            <a:ext cx="3055298" cy="519503"/>
          </a:xfrm>
        </p:spPr>
        <p:txBody>
          <a:bodyPr/>
          <a:lstStyle/>
          <a:p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Montserrat"/>
              </a:rPr>
              <a:t>Receiver</a:t>
            </a:r>
            <a:endParaRPr lang="en-ZA" sz="1050" dirty="0"/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032A60E7-3DAD-4B2A-31BA-4BD104AA3BF7}"/>
              </a:ext>
            </a:extLst>
          </p:cNvPr>
          <p:cNvSpPr txBox="1">
            <a:spLocks/>
          </p:cNvSpPr>
          <p:nvPr/>
        </p:nvSpPr>
        <p:spPr>
          <a:xfrm>
            <a:off x="399339" y="3004341"/>
            <a:ext cx="3535967" cy="9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46050" algn="just"/>
            <a:r>
              <a:rPr lang="en-ZA" sz="1050" dirty="0">
                <a:solidFill>
                  <a:schemeClr val="bg1"/>
                </a:solidFill>
              </a:rPr>
              <a:t>The audio input was changed from a </a:t>
            </a:r>
            <a:r>
              <a:rPr lang="en-ZA" sz="1050" b="1" dirty="0">
                <a:solidFill>
                  <a:schemeClr val="bg1"/>
                </a:solidFill>
              </a:rPr>
              <a:t>single</a:t>
            </a:r>
            <a:r>
              <a:rPr lang="en-ZA" sz="1050" dirty="0">
                <a:solidFill>
                  <a:schemeClr val="bg1"/>
                </a:solidFill>
              </a:rPr>
              <a:t> to </a:t>
            </a:r>
            <a:r>
              <a:rPr lang="en-ZA" sz="1050" b="1" dirty="0">
                <a:solidFill>
                  <a:schemeClr val="bg1"/>
                </a:solidFill>
              </a:rPr>
              <a:t>phased array </a:t>
            </a:r>
            <a:r>
              <a:rPr lang="en-ZA" sz="1050" dirty="0">
                <a:solidFill>
                  <a:schemeClr val="bg1"/>
                </a:solidFill>
              </a:rPr>
              <a:t>microphone setup due to the </a:t>
            </a:r>
            <a:r>
              <a:rPr lang="en-ZA" sz="1050" b="1" dirty="0">
                <a:solidFill>
                  <a:schemeClr val="bg1"/>
                </a:solidFill>
              </a:rPr>
              <a:t>cardioid pattern of signal attenuation </a:t>
            </a:r>
            <a:r>
              <a:rPr lang="en-ZA" sz="1050" dirty="0">
                <a:solidFill>
                  <a:schemeClr val="bg1"/>
                </a:solidFill>
              </a:rPr>
              <a:t>at varying angles as the cart will undergo rotation changing the angle of incidence.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AC369D-B7B6-BD18-59A5-DE58F194893A}"/>
              </a:ext>
            </a:extLst>
          </p:cNvPr>
          <p:cNvSpPr txBox="1"/>
          <p:nvPr/>
        </p:nvSpPr>
        <p:spPr>
          <a:xfrm>
            <a:off x="238798" y="2649282"/>
            <a:ext cx="2023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Microphone Design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29283D9-49C5-CB0E-1A6C-4BE49527EC39}"/>
              </a:ext>
            </a:extLst>
          </p:cNvPr>
          <p:cNvCxnSpPr>
            <a:cxnSpLocks/>
          </p:cNvCxnSpPr>
          <p:nvPr/>
        </p:nvCxnSpPr>
        <p:spPr>
          <a:xfrm>
            <a:off x="6733993" y="3067739"/>
            <a:ext cx="236090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946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63D0897-728B-3CDF-CAF6-5154ABF7A2DA}"/>
              </a:ext>
            </a:extLst>
          </p:cNvPr>
          <p:cNvSpPr/>
          <p:nvPr/>
        </p:nvSpPr>
        <p:spPr>
          <a:xfrm>
            <a:off x="3605006" y="0"/>
            <a:ext cx="5538994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E0F079-DDCF-8809-3A47-AE999FE77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64" y="598846"/>
            <a:ext cx="2431154" cy="767630"/>
          </a:xfrm>
        </p:spPr>
        <p:txBody>
          <a:bodyPr/>
          <a:lstStyle/>
          <a:p>
            <a:r>
              <a:rPr lang="en-US" dirty="0"/>
              <a:t>Demodulation </a:t>
            </a:r>
            <a:endParaRPr lang="en-ZA" dirty="0"/>
          </a:p>
        </p:txBody>
      </p:sp>
      <p:pic>
        <p:nvPicPr>
          <p:cNvPr id="5" name="Picture 4" descr="A diagram of a flowchart&#10;&#10;Description automatically generated">
            <a:extLst>
              <a:ext uri="{FF2B5EF4-FFF2-40B4-BE49-F238E27FC236}">
                <a16:creationId xmlns:a16="http://schemas.microsoft.com/office/drawing/2014/main" id="{E11B6140-DF9C-B7FB-F7F1-C6E0015E9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795" y="728737"/>
            <a:ext cx="5359416" cy="43089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D21283-88F6-303D-42F6-E104B18BEC52}"/>
              </a:ext>
            </a:extLst>
          </p:cNvPr>
          <p:cNvSpPr txBox="1"/>
          <p:nvPr/>
        </p:nvSpPr>
        <p:spPr>
          <a:xfrm>
            <a:off x="5097992" y="191552"/>
            <a:ext cx="2959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Demodulation Algorithm Flowchart</a:t>
            </a:r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D6B8BE2-5A7E-C936-1A00-D71BEF9221DD}"/>
              </a:ext>
            </a:extLst>
          </p:cNvPr>
          <p:cNvSpPr txBox="1">
            <a:spLocks/>
          </p:cNvSpPr>
          <p:nvPr/>
        </p:nvSpPr>
        <p:spPr>
          <a:xfrm>
            <a:off x="156134" y="1535784"/>
            <a:ext cx="3111923" cy="2051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46050" algn="just"/>
            <a:r>
              <a:rPr lang="en-ZA" sz="1200" dirty="0">
                <a:solidFill>
                  <a:schemeClr val="bg1"/>
                </a:solidFill>
              </a:rPr>
              <a:t>The Raspberry Pi Pico was used for demodulation as the high</a:t>
            </a:r>
            <a:r>
              <a:rPr lang="en-ZA" sz="1200" b="1" dirty="0">
                <a:solidFill>
                  <a:schemeClr val="bg1"/>
                </a:solidFill>
              </a:rPr>
              <a:t>er clock frequency</a:t>
            </a:r>
            <a:r>
              <a:rPr lang="en-ZA" sz="1200" dirty="0">
                <a:solidFill>
                  <a:schemeClr val="bg1"/>
                </a:solidFill>
              </a:rPr>
              <a:t> allows for </a:t>
            </a:r>
            <a:r>
              <a:rPr lang="en-ZA" sz="1200" b="1" dirty="0">
                <a:solidFill>
                  <a:schemeClr val="bg1"/>
                </a:solidFill>
              </a:rPr>
              <a:t>greater sampling frequency</a:t>
            </a:r>
            <a:r>
              <a:rPr lang="en-ZA" sz="1200" dirty="0">
                <a:solidFill>
                  <a:schemeClr val="bg1"/>
                </a:solidFill>
              </a:rPr>
              <a:t> and response time of the cart</a:t>
            </a:r>
          </a:p>
          <a:p>
            <a:pPr marL="146050" algn="just"/>
            <a:endParaRPr lang="en-ZA" sz="1200" dirty="0">
              <a:solidFill>
                <a:schemeClr val="bg1"/>
              </a:solidFill>
            </a:endParaRPr>
          </a:p>
          <a:p>
            <a:pPr marL="146050" algn="just"/>
            <a:r>
              <a:rPr lang="en-ZA" sz="1200" dirty="0">
                <a:solidFill>
                  <a:schemeClr val="bg1"/>
                </a:solidFill>
              </a:rPr>
              <a:t>Demodulation was carried out using: </a:t>
            </a:r>
          </a:p>
          <a:p>
            <a:pPr marL="534988" indent="-180975" algn="just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Fast Fourier Transform algorithm </a:t>
            </a:r>
          </a:p>
          <a:p>
            <a:pPr marL="534988" indent="-180975" algn="just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Samples</a:t>
            </a:r>
          </a:p>
          <a:p>
            <a:pPr marL="534988" indent="-180975" algn="just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Hamming windowing function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C556DB-D3B3-30EE-D60A-5A006977AA95}"/>
              </a:ext>
            </a:extLst>
          </p:cNvPr>
          <p:cNvSpPr txBox="1"/>
          <p:nvPr/>
        </p:nvSpPr>
        <p:spPr>
          <a:xfrm>
            <a:off x="166370" y="4151390"/>
            <a:ext cx="15014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Analogue filter circuit </a:t>
            </a:r>
            <a:endParaRPr lang="en-Z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737D0A-5D5F-7BCF-FF77-0B0EE8F9A533}"/>
              </a:ext>
            </a:extLst>
          </p:cNvPr>
          <p:cNvSpPr txBox="1"/>
          <p:nvPr/>
        </p:nvSpPr>
        <p:spPr>
          <a:xfrm>
            <a:off x="89789" y="3655566"/>
            <a:ext cx="3004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Design Iterations of the Filter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41462C-9258-B6EF-0DFE-14C116AE5D04}"/>
              </a:ext>
            </a:extLst>
          </p:cNvPr>
          <p:cNvSpPr/>
          <p:nvPr/>
        </p:nvSpPr>
        <p:spPr>
          <a:xfrm>
            <a:off x="156721" y="4128122"/>
            <a:ext cx="1501449" cy="655842"/>
          </a:xfrm>
          <a:prstGeom prst="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C8F71C-3525-6071-10FD-DA90A4C751A4}"/>
              </a:ext>
            </a:extLst>
          </p:cNvPr>
          <p:cNvSpPr txBox="1"/>
          <p:nvPr/>
        </p:nvSpPr>
        <p:spPr>
          <a:xfrm>
            <a:off x="1987161" y="4119018"/>
            <a:ext cx="16178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Microprocessor DSP  </a:t>
            </a:r>
            <a:endParaRPr lang="en-Z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AFD4F0-B98D-E729-8419-8232B5887BB5}"/>
              </a:ext>
            </a:extLst>
          </p:cNvPr>
          <p:cNvSpPr/>
          <p:nvPr/>
        </p:nvSpPr>
        <p:spPr>
          <a:xfrm>
            <a:off x="2025085" y="4108350"/>
            <a:ext cx="1449931" cy="655843"/>
          </a:xfrm>
          <a:prstGeom prst="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DEC998-7267-A42E-586C-282AAB38D076}"/>
              </a:ext>
            </a:extLst>
          </p:cNvPr>
          <p:cNvCxnSpPr>
            <a:cxnSpLocks/>
          </p:cNvCxnSpPr>
          <p:nvPr/>
        </p:nvCxnSpPr>
        <p:spPr>
          <a:xfrm>
            <a:off x="1712096" y="4386056"/>
            <a:ext cx="259063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320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7A267-2074-CF82-7932-8F3F2A074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537" y="1990048"/>
            <a:ext cx="2304900" cy="1797300"/>
          </a:xfrm>
        </p:spPr>
        <p:txBody>
          <a:bodyPr/>
          <a:lstStyle/>
          <a:p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7FB450-8D5F-FD19-B490-F0083A2E8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6553" y="1133538"/>
            <a:ext cx="3716220" cy="464720"/>
          </a:xfrm>
        </p:spPr>
        <p:txBody>
          <a:bodyPr/>
          <a:lstStyle/>
          <a:p>
            <a:pPr marL="158750" indent="0">
              <a:buNone/>
            </a:pPr>
            <a:r>
              <a:rPr lang="en-GB" dirty="0"/>
              <a:t>Pulse width modulation using a microcontroller and H-bridge motor controller 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CA152B-2AC9-CFC7-35B4-55353A9CEEE6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sz="2000" dirty="0"/>
              <a:t>Motor and steering control </a:t>
            </a:r>
            <a:endParaRPr lang="en-ZA" sz="2000" dirty="0"/>
          </a:p>
        </p:txBody>
      </p:sp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AFA59C1C-CF06-A5BD-317A-74BB05A142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22882" t="18292" r="36136"/>
          <a:stretch/>
        </p:blipFill>
        <p:spPr>
          <a:xfrm>
            <a:off x="1528135" y="3140526"/>
            <a:ext cx="1296283" cy="7601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2CA95D-1373-31A3-C7CE-AB39409890E1}"/>
              </a:ext>
            </a:extLst>
          </p:cNvPr>
          <p:cNvSpPr txBox="1"/>
          <p:nvPr/>
        </p:nvSpPr>
        <p:spPr>
          <a:xfrm>
            <a:off x="4913267" y="706533"/>
            <a:ext cx="3828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How will the motors speed  be controlled ?</a:t>
            </a:r>
            <a:endParaRPr lang="en-ZA" b="1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DBED63-C250-390E-3D2A-05B5F21F5688}"/>
              </a:ext>
            </a:extLst>
          </p:cNvPr>
          <p:cNvSpPr txBox="1"/>
          <p:nvPr/>
        </p:nvSpPr>
        <p:spPr>
          <a:xfrm>
            <a:off x="4976347" y="2884683"/>
            <a:ext cx="3302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How will steering be controlled ?</a:t>
            </a:r>
            <a:endParaRPr lang="en-ZA" b="1" u="sng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9A0DFEF-55ED-67EB-144F-09345C95B5AE}"/>
              </a:ext>
            </a:extLst>
          </p:cNvPr>
          <p:cNvSpPr txBox="1">
            <a:spLocks/>
          </p:cNvSpPr>
          <p:nvPr/>
        </p:nvSpPr>
        <p:spPr>
          <a:xfrm>
            <a:off x="4946564" y="3277554"/>
            <a:ext cx="3901660" cy="341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58750" indent="0">
              <a:buFont typeface="Lato"/>
              <a:buNone/>
            </a:pPr>
            <a:r>
              <a:rPr lang="en-GB" dirty="0"/>
              <a:t>Varying the voltage differential of the left and right motor</a:t>
            </a:r>
            <a:endParaRPr lang="en-ZA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539B1402-CC01-CD15-1FD9-35927947791D}"/>
              </a:ext>
            </a:extLst>
          </p:cNvPr>
          <p:cNvSpPr txBox="1">
            <a:spLocks/>
          </p:cNvSpPr>
          <p:nvPr/>
        </p:nvSpPr>
        <p:spPr>
          <a:xfrm>
            <a:off x="4740167" y="3544201"/>
            <a:ext cx="2176818" cy="120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58750" indent="0">
              <a:buFont typeface="Lato"/>
              <a:buNone/>
            </a:pPr>
            <a:r>
              <a:rPr lang="en-GB" dirty="0"/>
              <a:t>     </a:t>
            </a:r>
            <a:r>
              <a:rPr lang="en-GB" u="sng" dirty="0"/>
              <a:t>Advantage :</a:t>
            </a:r>
          </a:p>
          <a:p>
            <a:pPr marL="158750" indent="0">
              <a:buFont typeface="Lato"/>
              <a:buNone/>
            </a:pPr>
            <a:endParaRPr lang="en-GB" u="sng" dirty="0"/>
          </a:p>
          <a:p>
            <a:r>
              <a:rPr lang="en-ZA" dirty="0"/>
              <a:t>High steering resolution 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62439A32-23A7-E3A7-FC90-9D9620A88566}"/>
              </a:ext>
            </a:extLst>
          </p:cNvPr>
          <p:cNvSpPr txBox="1">
            <a:spLocks/>
          </p:cNvSpPr>
          <p:nvPr/>
        </p:nvSpPr>
        <p:spPr>
          <a:xfrm>
            <a:off x="6827366" y="3544201"/>
            <a:ext cx="2020858" cy="120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58750" indent="0">
              <a:buFont typeface="Lato"/>
              <a:buNone/>
            </a:pPr>
            <a:r>
              <a:rPr lang="en-GB" u="sng" dirty="0"/>
              <a:t>Disadvantage :</a:t>
            </a:r>
          </a:p>
          <a:p>
            <a:pPr marL="158750" indent="0">
              <a:buFont typeface="Lato"/>
              <a:buNone/>
            </a:pPr>
            <a:endParaRPr lang="en-ZA" u="sng" dirty="0"/>
          </a:p>
          <a:p>
            <a:r>
              <a:rPr lang="en-ZA" dirty="0"/>
              <a:t>Requires 2 channels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24EC907-3334-AD30-619D-03EF2AB143A0}"/>
              </a:ext>
            </a:extLst>
          </p:cNvPr>
          <p:cNvSpPr txBox="1">
            <a:spLocks/>
          </p:cNvSpPr>
          <p:nvPr/>
        </p:nvSpPr>
        <p:spPr>
          <a:xfrm>
            <a:off x="4697314" y="1524070"/>
            <a:ext cx="2176818" cy="120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58750" indent="0">
              <a:buFont typeface="Lato"/>
              <a:buNone/>
            </a:pPr>
            <a:r>
              <a:rPr lang="en-GB" dirty="0"/>
              <a:t>     </a:t>
            </a:r>
            <a:r>
              <a:rPr lang="en-GB" u="sng" dirty="0"/>
              <a:t>Advantage :</a:t>
            </a:r>
          </a:p>
          <a:p>
            <a:pPr marL="158750" indent="0">
              <a:buFont typeface="Lato"/>
              <a:buNone/>
            </a:pPr>
            <a:endParaRPr lang="en-GB" u="sng" dirty="0"/>
          </a:p>
          <a:p>
            <a:r>
              <a:rPr lang="en-ZA" dirty="0"/>
              <a:t>Simple to implement </a:t>
            </a:r>
          </a:p>
          <a:p>
            <a:r>
              <a:rPr lang="en-ZA" dirty="0"/>
              <a:t>Fast response </a:t>
            </a:r>
          </a:p>
          <a:p>
            <a:r>
              <a:rPr lang="en-ZA" dirty="0"/>
              <a:t>Reliable 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E28A135F-B3AC-AC2A-DE7C-F1967C9025AD}"/>
              </a:ext>
            </a:extLst>
          </p:cNvPr>
          <p:cNvSpPr txBox="1">
            <a:spLocks/>
          </p:cNvSpPr>
          <p:nvPr/>
        </p:nvSpPr>
        <p:spPr>
          <a:xfrm>
            <a:off x="6651395" y="1524255"/>
            <a:ext cx="2176818" cy="120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58750" indent="0">
              <a:buFont typeface="Lato"/>
              <a:buNone/>
            </a:pPr>
            <a:r>
              <a:rPr lang="en-GB" dirty="0"/>
              <a:t>     </a:t>
            </a:r>
            <a:r>
              <a:rPr lang="en-GB" u="sng" dirty="0"/>
              <a:t>Disadvantage :</a:t>
            </a:r>
          </a:p>
          <a:p>
            <a:pPr marL="158750" indent="0">
              <a:buFont typeface="Lato"/>
              <a:buNone/>
            </a:pPr>
            <a:endParaRPr lang="en-GB" u="sng" dirty="0"/>
          </a:p>
          <a:p>
            <a:r>
              <a:rPr lang="en-ZA" dirty="0"/>
              <a:t>Costly</a:t>
            </a:r>
          </a:p>
          <a:p>
            <a:r>
              <a:rPr lang="en-ZA" dirty="0"/>
              <a:t>Back EMF induces large negative current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83838FC-1172-18D9-0405-FD07279C6F09}"/>
              </a:ext>
            </a:extLst>
          </p:cNvPr>
          <p:cNvGrpSpPr/>
          <p:nvPr/>
        </p:nvGrpSpPr>
        <p:grpSpPr>
          <a:xfrm>
            <a:off x="144530" y="2023714"/>
            <a:ext cx="4342026" cy="2030791"/>
            <a:chOff x="132064" y="1958518"/>
            <a:chExt cx="4342026" cy="2030791"/>
          </a:xfrm>
        </p:grpSpPr>
        <p:pic>
          <p:nvPicPr>
            <p:cNvPr id="7" name="Picture 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6617793-9956-62C7-23CF-38E92D06B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 rot="16200000">
              <a:off x="132064" y="2436552"/>
              <a:ext cx="1042453" cy="1042453"/>
            </a:xfrm>
            <a:prstGeom prst="rect">
              <a:avLst/>
            </a:prstGeom>
          </p:spPr>
        </p:pic>
        <p:pic>
          <p:nvPicPr>
            <p:cNvPr id="8" name="Picture 7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9B3281FD-BBAC-B301-EC71-8C68F415D1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</a:blip>
            <a:srcRect l="22882" t="18292" r="36136"/>
            <a:stretch/>
          </p:blipFill>
          <p:spPr>
            <a:xfrm>
              <a:off x="1488324" y="2315194"/>
              <a:ext cx="1296283" cy="760136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A3CE6AF-542D-F7BD-E2AF-76B4FAC98A1F}"/>
                </a:ext>
              </a:extLst>
            </p:cNvPr>
            <p:cNvCxnSpPr>
              <a:cxnSpLocks/>
            </p:cNvCxnSpPr>
            <p:nvPr/>
          </p:nvCxnSpPr>
          <p:spPr>
            <a:xfrm>
              <a:off x="1113910" y="3327848"/>
              <a:ext cx="367179" cy="913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D2E63A3-3D6A-7F66-6992-3FE1D658587A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00" y="2625894"/>
              <a:ext cx="367179" cy="913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CD1F319-6571-8499-1A65-F6823FFEA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 rot="10800000">
              <a:off x="3155765" y="2062685"/>
              <a:ext cx="999424" cy="999424"/>
            </a:xfrm>
            <a:prstGeom prst="rect">
              <a:avLst/>
            </a:prstGeom>
          </p:spPr>
        </p:pic>
        <p:pic>
          <p:nvPicPr>
            <p:cNvPr id="29" name="Picture 2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E9DCAC7-6807-5982-F97C-074B6468D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 rot="10800000">
              <a:off x="3125759" y="2870416"/>
              <a:ext cx="999424" cy="99942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6814756-0DCF-F6B5-D22C-707D966A2308}"/>
                </a:ext>
              </a:extLst>
            </p:cNvPr>
            <p:cNvSpPr txBox="1"/>
            <p:nvPr/>
          </p:nvSpPr>
          <p:spPr>
            <a:xfrm>
              <a:off x="3810750" y="1958518"/>
              <a:ext cx="6633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Left</a:t>
              </a:r>
            </a:p>
            <a:p>
              <a:r>
                <a:rPr lang="en-GB" dirty="0">
                  <a:solidFill>
                    <a:schemeClr val="bg1"/>
                  </a:solidFill>
                </a:rPr>
                <a:t>Motor</a:t>
              </a:r>
              <a:endParaRPr lang="en-ZA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58D6DB2-E6E7-0E23-4EC4-391891C11A82}"/>
                </a:ext>
              </a:extLst>
            </p:cNvPr>
            <p:cNvSpPr txBox="1"/>
            <p:nvPr/>
          </p:nvSpPr>
          <p:spPr>
            <a:xfrm>
              <a:off x="3806303" y="3466089"/>
              <a:ext cx="6677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Right</a:t>
              </a:r>
            </a:p>
            <a:p>
              <a:r>
                <a:rPr lang="en-GB" dirty="0">
                  <a:solidFill>
                    <a:schemeClr val="bg1"/>
                  </a:solidFill>
                </a:rPr>
                <a:t>Motor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6325736-1DFD-8BE8-DE26-5F02971815CE}"/>
                </a:ext>
              </a:extLst>
            </p:cNvPr>
            <p:cNvCxnSpPr>
              <a:cxnSpLocks/>
            </p:cNvCxnSpPr>
            <p:nvPr/>
          </p:nvCxnSpPr>
          <p:spPr>
            <a:xfrm>
              <a:off x="2811952" y="2573869"/>
              <a:ext cx="231836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0839442-1F65-766B-F069-D79285E719E8}"/>
                </a:ext>
              </a:extLst>
            </p:cNvPr>
            <p:cNvCxnSpPr>
              <a:cxnSpLocks/>
            </p:cNvCxnSpPr>
            <p:nvPr/>
          </p:nvCxnSpPr>
          <p:spPr>
            <a:xfrm>
              <a:off x="2811952" y="3370128"/>
              <a:ext cx="231836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F264B30-884F-A27E-FC3D-9F1518FDC7BC}"/>
              </a:ext>
            </a:extLst>
          </p:cNvPr>
          <p:cNvSpPr txBox="1"/>
          <p:nvPr/>
        </p:nvSpPr>
        <p:spPr>
          <a:xfrm>
            <a:off x="222156" y="3501784"/>
            <a:ext cx="13518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Microcontroller </a:t>
            </a:r>
          </a:p>
        </p:txBody>
      </p:sp>
    </p:spTree>
    <p:extLst>
      <p:ext uri="{BB962C8B-B14F-4D97-AF65-F5344CB8AC3E}">
        <p14:creationId xmlns:p14="http://schemas.microsoft.com/office/powerpoint/2010/main" val="843106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00186589-DA80-5A2C-B10C-F0365446FBA7}"/>
              </a:ext>
            </a:extLst>
          </p:cNvPr>
          <p:cNvSpPr txBox="1">
            <a:spLocks/>
          </p:cNvSpPr>
          <p:nvPr/>
        </p:nvSpPr>
        <p:spPr>
          <a:xfrm>
            <a:off x="1056115" y="511160"/>
            <a:ext cx="3055298" cy="519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800" dirty="0">
                <a:solidFill>
                  <a:srgbClr val="FFFFFF"/>
                </a:solidFill>
              </a:rPr>
              <a:t>Critical Analysis</a:t>
            </a:r>
            <a:endParaRPr lang="en-ZA" sz="105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5AE0B1-8B0D-614B-E00D-FEAC1AFF5844}"/>
              </a:ext>
            </a:extLst>
          </p:cNvPr>
          <p:cNvSpPr txBox="1">
            <a:spLocks/>
          </p:cNvSpPr>
          <p:nvPr/>
        </p:nvSpPr>
        <p:spPr>
          <a:xfrm>
            <a:off x="223153" y="1352990"/>
            <a:ext cx="1192473" cy="347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ZA" sz="1300" b="1" dirty="0"/>
              <a:t>Controller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8957C5F-5E2B-07AE-8FBF-5C8BEDFD2E15}"/>
              </a:ext>
            </a:extLst>
          </p:cNvPr>
          <p:cNvSpPr txBox="1">
            <a:spLocks/>
          </p:cNvSpPr>
          <p:nvPr/>
        </p:nvSpPr>
        <p:spPr>
          <a:xfrm>
            <a:off x="135813" y="1596744"/>
            <a:ext cx="4368453" cy="2051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46050" algn="just"/>
            <a:r>
              <a:rPr lang="en-ZA" sz="1200" dirty="0">
                <a:solidFill>
                  <a:schemeClr val="bg1"/>
                </a:solidFill>
              </a:rPr>
              <a:t>The controller successfully performed its task of taking in user input, producing a modulated signal and transmitting it as an audio wave.</a:t>
            </a:r>
          </a:p>
          <a:p>
            <a:pPr marL="146050" algn="just"/>
            <a:r>
              <a:rPr lang="en-ZA" sz="1200" dirty="0">
                <a:solidFill>
                  <a:schemeClr val="bg1"/>
                </a:solidFill>
              </a:rPr>
              <a:t>This was achieved while maintaining a fast responsive system that is dynamic in its operating ranges and easily accessible.</a:t>
            </a:r>
          </a:p>
          <a:p>
            <a:pPr marL="146050" algn="just"/>
            <a:br>
              <a:rPr lang="en-ZA" sz="1200" dirty="0">
                <a:solidFill>
                  <a:schemeClr val="bg1"/>
                </a:solidFill>
              </a:rPr>
            </a:br>
            <a:r>
              <a:rPr lang="en-ZA" sz="1200" dirty="0">
                <a:solidFill>
                  <a:schemeClr val="bg1"/>
                </a:solidFill>
              </a:rPr>
              <a:t>However, some aspects could be improved on:</a:t>
            </a:r>
          </a:p>
          <a:p>
            <a:pPr marL="447675" indent="-176213" algn="just">
              <a:lnSpc>
                <a:spcPct val="150000"/>
              </a:lnSpc>
              <a:buClrTx/>
              <a:buFont typeface="Arial" panose="020B0604020202020204" pitchFamily="34" charset="0"/>
              <a:buChar char="•"/>
              <a:tabLst>
                <a:tab pos="271463" algn="l"/>
              </a:tabLst>
            </a:pPr>
            <a:r>
              <a:rPr lang="en-US" sz="1200" dirty="0">
                <a:solidFill>
                  <a:schemeClr val="bg1"/>
                </a:solidFill>
              </a:rPr>
              <a:t>Multiple frequencies are inefficiently used to transmit data </a:t>
            </a:r>
          </a:p>
          <a:p>
            <a:pPr marL="447675" indent="-176213" algn="just">
              <a:lnSpc>
                <a:spcPct val="150000"/>
              </a:lnSpc>
              <a:buClrTx/>
              <a:buFont typeface="Arial" panose="020B0604020202020204" pitchFamily="34" charset="0"/>
              <a:buChar char="•"/>
              <a:tabLst>
                <a:tab pos="271463" algn="l"/>
              </a:tabLst>
            </a:pPr>
            <a:r>
              <a:rPr lang="en-US" sz="1200" dirty="0">
                <a:solidFill>
                  <a:schemeClr val="bg1"/>
                </a:solidFill>
              </a:rPr>
              <a:t>The user interface is not intuitive </a:t>
            </a:r>
          </a:p>
          <a:p>
            <a:pPr marL="146050" algn="just"/>
            <a:endParaRPr lang="en-ZA" sz="1200" dirty="0">
              <a:solidFill>
                <a:schemeClr val="bg1"/>
              </a:solidFill>
            </a:endParaRPr>
          </a:p>
          <a:p>
            <a:pPr marL="146050" algn="just"/>
            <a:endParaRPr lang="en-ZA" sz="1200" dirty="0">
              <a:solidFill>
                <a:schemeClr val="bg1"/>
              </a:solidFill>
            </a:endParaRPr>
          </a:p>
          <a:p>
            <a:pPr marL="146050" algn="just"/>
            <a:endParaRPr lang="en-ZA" sz="1200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B3731B2-453B-4EC1-42AC-95572ECBC07F}"/>
              </a:ext>
            </a:extLst>
          </p:cNvPr>
          <p:cNvSpPr txBox="1">
            <a:spLocks/>
          </p:cNvSpPr>
          <p:nvPr/>
        </p:nvSpPr>
        <p:spPr>
          <a:xfrm>
            <a:off x="4639736" y="1254722"/>
            <a:ext cx="1192473" cy="347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ZA" sz="1300" b="1" dirty="0">
                <a:solidFill>
                  <a:schemeClr val="bg2">
                    <a:lumMod val="10000"/>
                  </a:schemeClr>
                </a:solidFill>
              </a:rPr>
              <a:t>Receiver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8841999-C884-F74A-A958-B19B0D1E0FA6}"/>
              </a:ext>
            </a:extLst>
          </p:cNvPr>
          <p:cNvSpPr txBox="1">
            <a:spLocks/>
          </p:cNvSpPr>
          <p:nvPr/>
        </p:nvSpPr>
        <p:spPr>
          <a:xfrm>
            <a:off x="4591606" y="1596743"/>
            <a:ext cx="4368453" cy="2051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46050" algn="just"/>
            <a:r>
              <a:rPr lang="en-ZA" sz="1200" dirty="0">
                <a:solidFill>
                  <a:schemeClr val="bg2">
                    <a:lumMod val="10000"/>
                  </a:schemeClr>
                </a:solidFill>
              </a:rPr>
              <a:t>The receiver successfully performed its task of taking in a signal, filtering any noise and driving the motor according to the given input. The system has a fast response time and has a wide operating range of frequencies</a:t>
            </a:r>
          </a:p>
          <a:p>
            <a:pPr marL="146050" algn="just"/>
            <a:br>
              <a:rPr lang="en-ZA" sz="1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ZA" sz="1200" dirty="0">
                <a:solidFill>
                  <a:schemeClr val="bg2">
                    <a:lumMod val="10000"/>
                  </a:schemeClr>
                </a:solidFill>
              </a:rPr>
              <a:t>Some critical points to note :</a:t>
            </a:r>
          </a:p>
          <a:p>
            <a:pPr marL="447675" indent="-176213" algn="just">
              <a:lnSpc>
                <a:spcPct val="150000"/>
              </a:lnSpc>
              <a:buClrTx/>
              <a:buFont typeface="Arial" panose="020B0604020202020204" pitchFamily="34" charset="0"/>
              <a:buChar char="•"/>
              <a:tabLst>
                <a:tab pos="271463" algn="l"/>
              </a:tabLst>
            </a:pPr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Spectral leakage form windowing function </a:t>
            </a:r>
          </a:p>
          <a:p>
            <a:pPr marL="447675" indent="-176213" algn="just">
              <a:lnSpc>
                <a:spcPct val="150000"/>
              </a:lnSpc>
              <a:buClrTx/>
              <a:buFont typeface="Arial" panose="020B0604020202020204" pitchFamily="34" charset="0"/>
              <a:buChar char="•"/>
              <a:tabLst>
                <a:tab pos="271463" algn="l"/>
              </a:tabLst>
            </a:pPr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Noise filtering at greater distances</a:t>
            </a:r>
          </a:p>
          <a:p>
            <a:pPr marL="447675" indent="-176213" algn="just">
              <a:lnSpc>
                <a:spcPct val="150000"/>
              </a:lnSpc>
              <a:buClrTx/>
              <a:buFont typeface="Arial" panose="020B0604020202020204" pitchFamily="34" charset="0"/>
              <a:buChar char="•"/>
              <a:tabLst>
                <a:tab pos="271463" algn="l"/>
              </a:tabLst>
            </a:pPr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Limited steering </a:t>
            </a:r>
          </a:p>
          <a:p>
            <a:pPr marL="447675" indent="-176213" algn="just">
              <a:lnSpc>
                <a:spcPct val="150000"/>
              </a:lnSpc>
              <a:buClrTx/>
              <a:buFont typeface="Arial" panose="020B0604020202020204" pitchFamily="34" charset="0"/>
              <a:buChar char="•"/>
              <a:tabLst>
                <a:tab pos="271463" algn="l"/>
              </a:tabLst>
            </a:pPr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Asymmetric performance of left and right motors </a:t>
            </a:r>
          </a:p>
          <a:p>
            <a:pPr marL="447675" indent="-176213" algn="just">
              <a:lnSpc>
                <a:spcPct val="150000"/>
              </a:lnSpc>
              <a:buClrTx/>
              <a:buFont typeface="Arial" panose="020B0604020202020204" pitchFamily="34" charset="0"/>
              <a:buChar char="•"/>
              <a:tabLst>
                <a:tab pos="271463" algn="l"/>
              </a:tabLst>
            </a:pPr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H-Bridge low power efficacy</a:t>
            </a:r>
          </a:p>
          <a:p>
            <a:pPr marL="146050" algn="just"/>
            <a:endParaRPr lang="en-ZA" sz="1200" dirty="0">
              <a:solidFill>
                <a:schemeClr val="bg2">
                  <a:lumMod val="10000"/>
                </a:schemeClr>
              </a:solidFill>
            </a:endParaRPr>
          </a:p>
          <a:p>
            <a:pPr marL="146050" algn="just"/>
            <a:endParaRPr lang="en-ZA" sz="1200" dirty="0">
              <a:solidFill>
                <a:schemeClr val="bg2">
                  <a:lumMod val="10000"/>
                </a:schemeClr>
              </a:solidFill>
            </a:endParaRPr>
          </a:p>
          <a:p>
            <a:pPr marL="146050" algn="just"/>
            <a:endParaRPr lang="en-ZA" sz="1200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347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1"/>
          <p:cNvSpPr txBox="1">
            <a:spLocks noGrp="1"/>
          </p:cNvSpPr>
          <p:nvPr>
            <p:ph type="title"/>
          </p:nvPr>
        </p:nvSpPr>
        <p:spPr>
          <a:xfrm>
            <a:off x="1270407" y="488576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Recommendations </a:t>
            </a:r>
            <a:endParaRPr dirty="0"/>
          </a:p>
        </p:txBody>
      </p:sp>
      <p:sp>
        <p:nvSpPr>
          <p:cNvPr id="270" name="Google Shape;270;p21"/>
          <p:cNvSpPr txBox="1">
            <a:spLocks noGrp="1"/>
          </p:cNvSpPr>
          <p:nvPr>
            <p:ph type="body" idx="1"/>
          </p:nvPr>
        </p:nvSpPr>
        <p:spPr>
          <a:xfrm>
            <a:off x="4443307" y="1014216"/>
            <a:ext cx="4477173" cy="38376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1800"/>
              </a:spcAft>
              <a:buSzPts val="1300"/>
              <a:buChar char="●"/>
            </a:pPr>
            <a:r>
              <a:rPr lang="en-GB" dirty="0"/>
              <a:t>Reducing the number of frequencies used to 3 </a:t>
            </a:r>
          </a:p>
          <a:p>
            <a:pPr marL="457200" lvl="0" indent="-311150" algn="l" rtl="0">
              <a:spcBef>
                <a:spcPts val="0"/>
              </a:spcBef>
              <a:spcAft>
                <a:spcPts val="1800"/>
              </a:spcAft>
              <a:buSzPts val="1300"/>
              <a:buChar char="●"/>
            </a:pPr>
            <a:r>
              <a:rPr lang="en-GB" dirty="0"/>
              <a:t>Desing a user interface for the app </a:t>
            </a:r>
          </a:p>
          <a:p>
            <a:pPr marL="457200" lvl="0" indent="-311150" algn="l" rtl="0">
              <a:spcBef>
                <a:spcPts val="0"/>
              </a:spcBef>
              <a:spcAft>
                <a:spcPts val="1800"/>
              </a:spcAft>
              <a:buSzPts val="1300"/>
              <a:buChar char="●"/>
            </a:pPr>
            <a:r>
              <a:rPr lang="en-GB" dirty="0"/>
              <a:t>Use a faster switching motor driver circuit</a:t>
            </a:r>
          </a:p>
          <a:p>
            <a:pPr marL="457200" lvl="0" indent="-311150" algn="l" rtl="0">
              <a:spcBef>
                <a:spcPts val="0"/>
              </a:spcBef>
              <a:spcAft>
                <a:spcPts val="1800"/>
              </a:spcAft>
              <a:buSzPts val="1300"/>
              <a:buChar char="●"/>
            </a:pPr>
            <a:r>
              <a:rPr lang="en-GB" dirty="0"/>
              <a:t>Use a </a:t>
            </a:r>
            <a:r>
              <a:rPr lang="en-GB" dirty="0" err="1"/>
              <a:t>Nuttal</a:t>
            </a:r>
            <a:r>
              <a:rPr lang="en-GB" dirty="0"/>
              <a:t> Window for the FFT</a:t>
            </a:r>
          </a:p>
          <a:p>
            <a:pPr marL="457200" lvl="0" indent="-311150" algn="l" rtl="0">
              <a:spcBef>
                <a:spcPts val="0"/>
              </a:spcBef>
              <a:spcAft>
                <a:spcPts val="1800"/>
              </a:spcAft>
              <a:buSzPts val="1300"/>
              <a:buChar char="●"/>
            </a:pPr>
            <a:r>
              <a:rPr lang="en-GB" dirty="0"/>
              <a:t>Create a frequency allocation to avoid interference </a:t>
            </a:r>
          </a:p>
          <a:p>
            <a:pPr marL="457200" lvl="0" indent="-311150" algn="l" rtl="0">
              <a:spcBef>
                <a:spcPts val="0"/>
              </a:spcBef>
              <a:spcAft>
                <a:spcPts val="1800"/>
              </a:spcAft>
              <a:buSzPts val="1300"/>
              <a:buChar char="●"/>
            </a:pPr>
            <a:r>
              <a:rPr lang="en-GB" dirty="0"/>
              <a:t>Implement BFSK with bit error correction </a:t>
            </a:r>
          </a:p>
          <a:p>
            <a:pPr marL="457200" lvl="0" indent="-311150" algn="l" rtl="0">
              <a:spcBef>
                <a:spcPts val="0"/>
              </a:spcBef>
              <a:spcAft>
                <a:spcPts val="1800"/>
              </a:spcAft>
              <a:buSzPts val="1300"/>
              <a:buChar char="●"/>
            </a:pPr>
            <a:r>
              <a:rPr lang="en-GB" dirty="0"/>
              <a:t>Make use of </a:t>
            </a:r>
            <a:r>
              <a:rPr lang="en-ZA" dirty="0"/>
              <a:t>Dual tone multi-frequency</a:t>
            </a:r>
          </a:p>
          <a:p>
            <a:pPr marL="457200" lvl="0" indent="-311150" algn="l" rtl="0">
              <a:spcBef>
                <a:spcPts val="0"/>
              </a:spcBef>
              <a:spcAft>
                <a:spcPts val="1800"/>
              </a:spcAft>
              <a:buSzPts val="1300"/>
              <a:buChar char="●"/>
            </a:pPr>
            <a:r>
              <a:rPr lang="en-ZA" dirty="0"/>
              <a:t>Ultrasonic transmitter </a:t>
            </a:r>
            <a:endParaRPr lang="en-GB" dirty="0"/>
          </a:p>
          <a:p>
            <a:pPr marL="457200" lvl="0" indent="-311150" algn="l" rtl="0">
              <a:spcBef>
                <a:spcPts val="0"/>
              </a:spcBef>
              <a:spcAft>
                <a:spcPts val="1800"/>
              </a:spcAft>
              <a:buSzPts val="1300"/>
              <a:buChar char="●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1922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5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7707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Thank you!</a:t>
            </a:r>
            <a:endParaRPr dirty="0"/>
          </a:p>
        </p:txBody>
      </p:sp>
      <p:grpSp>
        <p:nvGrpSpPr>
          <p:cNvPr id="362" name="Google Shape;362;p25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63" name="Google Shape;363;p25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5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5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5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5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5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5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5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71" name="Google Shape;371;p25" descr="offset_comp_342327_edited.jpg"/>
          <p:cNvPicPr preferRelativeResize="0"/>
          <p:nvPr/>
        </p:nvPicPr>
        <p:blipFill rotWithShape="1">
          <a:blip r:embed="rId3">
            <a:alphaModFix/>
          </a:blip>
          <a:srcRect l="45356" t="50734" r="19582" b="26215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5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3" name="Google Shape;373;p25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74" name="Google Shape;374;p25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5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5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5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78" name="Google Shape;378;p25" descr="offset_comp_342327_edited.jpg"/>
          <p:cNvPicPr preferRelativeResize="0"/>
          <p:nvPr/>
        </p:nvPicPr>
        <p:blipFill rotWithShape="1">
          <a:blip r:embed="rId3">
            <a:alphaModFix/>
          </a:blip>
          <a:srcRect l="53168" t="53058" r="26238" b="16020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0" name="Google Shape;380;p25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81" name="Google Shape;381;p25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5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5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5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5" name="Google Shape;385;p25" descr="offset_comp_342327_edited.jpg"/>
          <p:cNvPicPr preferRelativeResize="0"/>
          <p:nvPr/>
        </p:nvPicPr>
        <p:blipFill rotWithShape="1">
          <a:blip r:embed="rId3">
            <a:alphaModFix/>
          </a:blip>
          <a:srcRect l="41330" t="42211" r="47980" b="36733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386" name="Google Shape;386;p25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25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88" name="Google Shape;388;p25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5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5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5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" name="Google Shape;392;p25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93" name="Google Shape;393;p25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4" name="Google Shape;394;p25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95" name="Google Shape;395;p25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25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97" name="Google Shape;397;p25" descr="offset_comp_342327_edited.jpg"/>
          <p:cNvPicPr preferRelativeResize="0"/>
          <p:nvPr/>
        </p:nvPicPr>
        <p:blipFill rotWithShape="1">
          <a:blip r:embed="rId3">
            <a:alphaModFix/>
          </a:blip>
          <a:srcRect l="48584" t="47335" r="37425" b="36557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98" name="Google Shape;398;p25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99" name="Google Shape;399;p25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name="adj" fmla="val 15418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5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5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5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5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name="adj" fmla="val 12273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5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5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5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7" name="Google Shape;407;p25" descr="offset_comp_342327_edited.jpg"/>
          <p:cNvPicPr preferRelativeResize="0"/>
          <p:nvPr/>
        </p:nvPicPr>
        <p:blipFill rotWithShape="1">
          <a:blip r:embed="rId3">
            <a:alphaModFix/>
          </a:blip>
          <a:srcRect l="49668" t="55915" r="37351" b="27092"/>
          <a:stretch/>
        </p:blipFill>
        <p:spPr>
          <a:xfrm>
            <a:off x="8127235" y="3586562"/>
            <a:ext cx="379200" cy="429900"/>
          </a:xfrm>
          <a:prstGeom prst="roundRect">
            <a:avLst>
              <a:gd name="adj" fmla="val 7794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8" name="Google Shape;408;p25"/>
          <p:cNvSpPr txBox="1">
            <a:spLocks noGrp="1"/>
          </p:cNvSpPr>
          <p:nvPr>
            <p:ph type="subTitle" idx="1"/>
          </p:nvPr>
        </p:nvSpPr>
        <p:spPr>
          <a:xfrm>
            <a:off x="688458" y="3155054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/>
              <a:t>ANY QUESTIONS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3EBAA-762B-951C-6C89-DAE3808AC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EC089D-D802-5EA6-E3F9-435C7C5F67D3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491474" y="595289"/>
            <a:ext cx="3005700" cy="510900"/>
          </a:xfrm>
        </p:spPr>
        <p:txBody>
          <a:bodyPr/>
          <a:lstStyle/>
          <a:p>
            <a:r>
              <a:rPr lang="en-US" sz="1800" b="1" dirty="0"/>
              <a:t>        A Little About Me</a:t>
            </a:r>
            <a:endParaRPr lang="en-ZA" sz="1800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C86BB91-3540-AE12-1850-5EDB8DCDB24E}"/>
              </a:ext>
            </a:extLst>
          </p:cNvPr>
          <p:cNvSpPr/>
          <p:nvPr/>
        </p:nvSpPr>
        <p:spPr>
          <a:xfrm>
            <a:off x="1120286" y="1773915"/>
            <a:ext cx="2006919" cy="200178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018D85-9ACE-92F6-BDB4-D63800073755}"/>
              </a:ext>
            </a:extLst>
          </p:cNvPr>
          <p:cNvSpPr/>
          <p:nvPr/>
        </p:nvSpPr>
        <p:spPr>
          <a:xfrm>
            <a:off x="4886522" y="4004944"/>
            <a:ext cx="661306" cy="69425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3004559-CB0E-5224-83E1-AA114D020E74}"/>
              </a:ext>
            </a:extLst>
          </p:cNvPr>
          <p:cNvSpPr/>
          <p:nvPr/>
        </p:nvSpPr>
        <p:spPr>
          <a:xfrm>
            <a:off x="4862618" y="1857194"/>
            <a:ext cx="661306" cy="69425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7526E05-5BAD-D5C2-1B33-72CF4E3A2083}"/>
              </a:ext>
            </a:extLst>
          </p:cNvPr>
          <p:cNvSpPr txBox="1">
            <a:spLocks/>
          </p:cNvSpPr>
          <p:nvPr/>
        </p:nvSpPr>
        <p:spPr>
          <a:xfrm>
            <a:off x="5909161" y="1699878"/>
            <a:ext cx="2873767" cy="85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58750" indent="0">
              <a:buNone/>
            </a:pPr>
            <a:r>
              <a:rPr lang="en-US" b="1" dirty="0"/>
              <a:t>Work Experience </a:t>
            </a:r>
          </a:p>
          <a:p>
            <a:pPr marL="158750" indent="0">
              <a:buNone/>
            </a:pPr>
            <a:r>
              <a:rPr lang="en-US" sz="1100" dirty="0"/>
              <a:t>Lab Technician</a:t>
            </a:r>
          </a:p>
          <a:p>
            <a:pPr marL="158750" indent="0">
              <a:buNone/>
            </a:pPr>
            <a:r>
              <a:rPr lang="en-US" sz="1100" dirty="0"/>
              <a:t>Data Science and Data Engineering </a:t>
            </a:r>
          </a:p>
          <a:p>
            <a:pPr marL="158750" indent="0">
              <a:buNone/>
            </a:pPr>
            <a:r>
              <a:rPr lang="en-US" sz="1100" dirty="0"/>
              <a:t>Tutor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EB94FAB-C362-C465-32BF-2726680EDC7E}"/>
              </a:ext>
            </a:extLst>
          </p:cNvPr>
          <p:cNvSpPr txBox="1">
            <a:spLocks/>
          </p:cNvSpPr>
          <p:nvPr/>
        </p:nvSpPr>
        <p:spPr>
          <a:xfrm>
            <a:off x="5974475" y="2773753"/>
            <a:ext cx="2873767" cy="85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58750" indent="0">
              <a:buNone/>
            </a:pPr>
            <a:r>
              <a:rPr lang="en-US" b="1" dirty="0"/>
              <a:t>Hobbies</a:t>
            </a:r>
          </a:p>
          <a:p>
            <a:pPr marL="158750" indent="0">
              <a:buNone/>
            </a:pPr>
            <a:r>
              <a:rPr lang="en-US" sz="1100" dirty="0"/>
              <a:t>Martial Arts</a:t>
            </a:r>
          </a:p>
          <a:p>
            <a:pPr marL="158750" indent="0">
              <a:buNone/>
            </a:pPr>
            <a:r>
              <a:rPr lang="en-US" sz="1100" dirty="0"/>
              <a:t>DIY Projects </a:t>
            </a:r>
          </a:p>
          <a:p>
            <a:pPr marL="158750" indent="0">
              <a:buNone/>
            </a:pPr>
            <a:r>
              <a:rPr lang="en-US" sz="1100" dirty="0"/>
              <a:t>Gamming and PC Enthusiast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21C7BE2-50E5-123F-3D09-C36A68733EFF}"/>
              </a:ext>
            </a:extLst>
          </p:cNvPr>
          <p:cNvSpPr txBox="1">
            <a:spLocks/>
          </p:cNvSpPr>
          <p:nvPr/>
        </p:nvSpPr>
        <p:spPr>
          <a:xfrm>
            <a:off x="5974474" y="3847628"/>
            <a:ext cx="2873767" cy="85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58750" indent="0">
              <a:buNone/>
            </a:pPr>
            <a:r>
              <a:rPr lang="en-US" b="1" dirty="0"/>
              <a:t>Fun Fact </a:t>
            </a:r>
          </a:p>
          <a:p>
            <a:pPr marL="158750" indent="0">
              <a:buNone/>
            </a:pPr>
            <a:r>
              <a:rPr lang="en-ZA" sz="1000" dirty="0"/>
              <a:t>I hold the award for the best background actor in my junior primary play 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CE12D3C-A95B-C213-7F75-9C38682F285A}"/>
              </a:ext>
            </a:extLst>
          </p:cNvPr>
          <p:cNvSpPr txBox="1">
            <a:spLocks/>
          </p:cNvSpPr>
          <p:nvPr/>
        </p:nvSpPr>
        <p:spPr>
          <a:xfrm>
            <a:off x="5909160" y="626003"/>
            <a:ext cx="2873767" cy="85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58750" indent="0">
              <a:buNone/>
            </a:pPr>
            <a:r>
              <a:rPr lang="en-US" b="1" dirty="0"/>
              <a:t>Education</a:t>
            </a:r>
          </a:p>
          <a:p>
            <a:pPr marL="158750" indent="0">
              <a:buNone/>
            </a:pPr>
            <a:r>
              <a:rPr lang="en-US" sz="1000" dirty="0"/>
              <a:t>Pursuing a Bachelor of Science degree in Electrical and Information Engineering</a:t>
            </a:r>
          </a:p>
          <a:p>
            <a:pPr marL="158750" indent="0">
              <a:buNone/>
            </a:pPr>
            <a:r>
              <a:rPr lang="en-US" sz="1000" dirty="0"/>
              <a:t>IEB National Senior Certificate </a:t>
            </a:r>
            <a:endParaRPr lang="en-ZA" sz="10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3137289-EBFC-5AAD-5B46-E1CB8AC70924}"/>
              </a:ext>
            </a:extLst>
          </p:cNvPr>
          <p:cNvGrpSpPr/>
          <p:nvPr/>
        </p:nvGrpSpPr>
        <p:grpSpPr>
          <a:xfrm>
            <a:off x="4882998" y="783319"/>
            <a:ext cx="661306" cy="694254"/>
            <a:chOff x="4882998" y="783319"/>
            <a:chExt cx="661306" cy="69425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3DFE7AA-D390-C1F9-4ECE-FF33CDD9EF82}"/>
                </a:ext>
              </a:extLst>
            </p:cNvPr>
            <p:cNvSpPr/>
            <p:nvPr/>
          </p:nvSpPr>
          <p:spPr>
            <a:xfrm>
              <a:off x="4882998" y="783319"/>
              <a:ext cx="661306" cy="694254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pic>
          <p:nvPicPr>
            <p:cNvPr id="21" name="Picture 20" descr="A white box with black lines&#10;&#10;Description automatically generated">
              <a:extLst>
                <a:ext uri="{FF2B5EF4-FFF2-40B4-BE49-F238E27FC236}">
                  <a16:creationId xmlns:a16="http://schemas.microsoft.com/office/drawing/2014/main" id="{4DC8F6C9-A20D-94ED-4C3B-8E4427F55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76738" y="1003054"/>
              <a:ext cx="446900" cy="254785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2BE86A0-6A5F-3C6B-ECB9-F5F9B2F707F3}"/>
              </a:ext>
            </a:extLst>
          </p:cNvPr>
          <p:cNvGrpSpPr/>
          <p:nvPr/>
        </p:nvGrpSpPr>
        <p:grpSpPr>
          <a:xfrm>
            <a:off x="4862618" y="2931069"/>
            <a:ext cx="661306" cy="694254"/>
            <a:chOff x="4862618" y="2931069"/>
            <a:chExt cx="661306" cy="69425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4B5C190-6E71-6CE9-9BAE-472E19393DA1}"/>
                </a:ext>
              </a:extLst>
            </p:cNvPr>
            <p:cNvSpPr/>
            <p:nvPr/>
          </p:nvSpPr>
          <p:spPr>
            <a:xfrm>
              <a:off x="4862618" y="2931069"/>
              <a:ext cx="661306" cy="694254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pic>
          <p:nvPicPr>
            <p:cNvPr id="24" name="Picture 23" descr="A hockey stick and puck&#10;&#10;Description automatically generated">
              <a:extLst>
                <a:ext uri="{FF2B5EF4-FFF2-40B4-BE49-F238E27FC236}">
                  <a16:creationId xmlns:a16="http://schemas.microsoft.com/office/drawing/2014/main" id="{06321722-5933-454E-0178-FF5D7743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32655" y="3063681"/>
              <a:ext cx="361992" cy="361992"/>
            </a:xfrm>
            <a:prstGeom prst="rect">
              <a:avLst/>
            </a:prstGeom>
          </p:spPr>
        </p:pic>
      </p:grpSp>
      <p:pic>
        <p:nvPicPr>
          <p:cNvPr id="27" name="Picture 26" descr="A white suitcase with black stripes&#10;&#10;Description automatically generated">
            <a:extLst>
              <a:ext uri="{FF2B5EF4-FFF2-40B4-BE49-F238E27FC236}">
                <a16:creationId xmlns:a16="http://schemas.microsoft.com/office/drawing/2014/main" id="{3D914FC5-6B33-B623-7CB3-D9394EDA4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738" y="1993337"/>
            <a:ext cx="417909" cy="386014"/>
          </a:xfrm>
          <a:prstGeom prst="rect">
            <a:avLst/>
          </a:prstGeom>
        </p:spPr>
      </p:pic>
      <p:pic>
        <p:nvPicPr>
          <p:cNvPr id="29" name="Picture 28" descr="A white star on a black background&#10;&#10;Description automatically generated">
            <a:extLst>
              <a:ext uri="{FF2B5EF4-FFF2-40B4-BE49-F238E27FC236}">
                <a16:creationId xmlns:a16="http://schemas.microsoft.com/office/drawing/2014/main" id="{E5064D92-0989-6E97-0DF9-1449426E7F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323" y="4100807"/>
            <a:ext cx="441888" cy="445067"/>
          </a:xfrm>
          <a:prstGeom prst="rect">
            <a:avLst/>
          </a:prstGeom>
        </p:spPr>
      </p:pic>
      <p:pic>
        <p:nvPicPr>
          <p:cNvPr id="31" name="Picture 30" descr="A person in a suit&#10;&#10;Description automatically generated">
            <a:extLst>
              <a:ext uri="{FF2B5EF4-FFF2-40B4-BE49-F238E27FC236}">
                <a16:creationId xmlns:a16="http://schemas.microsoft.com/office/drawing/2014/main" id="{508CD1E4-52F8-2E68-F887-F88C71E93C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5" t="36322" r="-246" b="4179"/>
          <a:stretch/>
        </p:blipFill>
        <p:spPr>
          <a:xfrm>
            <a:off x="1196281" y="1832937"/>
            <a:ext cx="1854927" cy="1881632"/>
          </a:xfrm>
          <a:prstGeom prst="ellipse">
            <a:avLst/>
          </a:prstGeom>
        </p:spPr>
      </p:pic>
      <p:sp>
        <p:nvSpPr>
          <p:cNvPr id="3" name="Google Shape;234;p18">
            <a:extLst>
              <a:ext uri="{FF2B5EF4-FFF2-40B4-BE49-F238E27FC236}">
                <a16:creationId xmlns:a16="http://schemas.microsoft.com/office/drawing/2014/main" id="{FC2C9EF2-CE01-D280-A921-79C7DF737FFF}"/>
              </a:ext>
            </a:extLst>
          </p:cNvPr>
          <p:cNvSpPr txBox="1">
            <a:spLocks/>
          </p:cNvSpPr>
          <p:nvPr/>
        </p:nvSpPr>
        <p:spPr>
          <a:xfrm>
            <a:off x="954776" y="4011881"/>
            <a:ext cx="2878931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/>
              <a:t>Yasteel Ramphal</a:t>
            </a:r>
          </a:p>
        </p:txBody>
      </p:sp>
    </p:spTree>
    <p:extLst>
      <p:ext uri="{BB962C8B-B14F-4D97-AF65-F5344CB8AC3E}">
        <p14:creationId xmlns:p14="http://schemas.microsoft.com/office/powerpoint/2010/main" val="2267552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723096" y="375004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Outline</a:t>
            </a:r>
            <a:endParaRPr dirty="0"/>
          </a:p>
        </p:txBody>
      </p:sp>
      <p:sp>
        <p:nvSpPr>
          <p:cNvPr id="235" name="Google Shape;235;p18"/>
          <p:cNvSpPr txBox="1"/>
          <p:nvPr/>
        </p:nvSpPr>
        <p:spPr>
          <a:xfrm>
            <a:off x="1660570" y="1069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Project objective</a:t>
            </a:r>
            <a:endParaRPr lang="en-GB" dirty="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660567" y="136803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Constraints </a:t>
            </a:r>
            <a:endParaRPr dirty="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660567" y="169353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Assumptions</a:t>
            </a:r>
            <a:endParaRPr sz="1800" dirty="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660567" y="201903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System level analysis</a:t>
            </a:r>
            <a:endParaRPr sz="1800" dirty="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660564" y="2344534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Design considerations </a:t>
            </a:r>
            <a:endParaRPr lang="en-GB" sz="1800" dirty="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" name="Google Shape;240;p18">
            <a:extLst>
              <a:ext uri="{FF2B5EF4-FFF2-40B4-BE49-F238E27FC236}">
                <a16:creationId xmlns:a16="http://schemas.microsoft.com/office/drawing/2014/main" id="{F6EADB64-9445-BDF5-B1FD-D502DB86CBE6}"/>
              </a:ext>
            </a:extLst>
          </p:cNvPr>
          <p:cNvSpPr txBox="1"/>
          <p:nvPr/>
        </p:nvSpPr>
        <p:spPr>
          <a:xfrm>
            <a:off x="1660564" y="2968993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Testing</a:t>
            </a:r>
            <a:endParaRPr lang="en-GB" sz="1800" dirty="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" name="Google Shape;240;p18">
            <a:extLst>
              <a:ext uri="{FF2B5EF4-FFF2-40B4-BE49-F238E27FC236}">
                <a16:creationId xmlns:a16="http://schemas.microsoft.com/office/drawing/2014/main" id="{C2A17840-962C-D82E-6395-5082A43C577D}"/>
              </a:ext>
            </a:extLst>
          </p:cNvPr>
          <p:cNvSpPr txBox="1"/>
          <p:nvPr/>
        </p:nvSpPr>
        <p:spPr>
          <a:xfrm>
            <a:off x="1660564" y="3294493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Critical analysis</a:t>
            </a:r>
          </a:p>
        </p:txBody>
      </p:sp>
      <p:sp>
        <p:nvSpPr>
          <p:cNvPr id="5" name="Google Shape;240;p18">
            <a:extLst>
              <a:ext uri="{FF2B5EF4-FFF2-40B4-BE49-F238E27FC236}">
                <a16:creationId xmlns:a16="http://schemas.microsoft.com/office/drawing/2014/main" id="{B8ED4C72-10D6-BBC7-A729-C30724E7A754}"/>
              </a:ext>
            </a:extLst>
          </p:cNvPr>
          <p:cNvSpPr txBox="1"/>
          <p:nvPr/>
        </p:nvSpPr>
        <p:spPr>
          <a:xfrm>
            <a:off x="1660564" y="3619991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Recommendations</a:t>
            </a:r>
          </a:p>
        </p:txBody>
      </p:sp>
      <p:sp>
        <p:nvSpPr>
          <p:cNvPr id="7" name="Google Shape;240;p18">
            <a:extLst>
              <a:ext uri="{FF2B5EF4-FFF2-40B4-BE49-F238E27FC236}">
                <a16:creationId xmlns:a16="http://schemas.microsoft.com/office/drawing/2014/main" id="{BE5337BA-BB59-8403-F527-54DD20012E91}"/>
              </a:ext>
            </a:extLst>
          </p:cNvPr>
          <p:cNvSpPr txBox="1"/>
          <p:nvPr/>
        </p:nvSpPr>
        <p:spPr>
          <a:xfrm>
            <a:off x="1660564" y="2643493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Design Implantation </a:t>
            </a:r>
            <a:endParaRPr lang="en-GB" sz="1800" dirty="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Project objective</a:t>
            </a:r>
            <a:endParaRPr lang="en-GB" dirty="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19"/>
          <p:cNvSpPr txBox="1">
            <a:spLocks noGrp="1"/>
          </p:cNvSpPr>
          <p:nvPr>
            <p:ph type="body" idx="1"/>
          </p:nvPr>
        </p:nvSpPr>
        <p:spPr>
          <a:xfrm>
            <a:off x="1212350" y="1534800"/>
            <a:ext cx="7038900" cy="8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Design a wireless control scheme that will operate a remote-controlled race car where the wireless communication is facilitated through the audible frequency bandwidth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9" name="Picture 8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1C7E6370-BD29-7F28-436B-1562C0AE78D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 rot="5400000">
            <a:off x="3814109" y="2716694"/>
            <a:ext cx="1369062" cy="1079175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1B62BA0-DCD9-4C51-C6D9-AA330E6D70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602" y="2706283"/>
            <a:ext cx="967853" cy="967853"/>
          </a:xfrm>
          <a:prstGeom prst="rect">
            <a:avLst/>
          </a:prstGeom>
        </p:spPr>
      </p:pic>
      <p:pic>
        <p:nvPicPr>
          <p:cNvPr id="23" name="Picture 22" descr="A picture containing dark, automaton&#10;&#10;Description automatically generated">
            <a:extLst>
              <a:ext uri="{FF2B5EF4-FFF2-40B4-BE49-F238E27FC236}">
                <a16:creationId xmlns:a16="http://schemas.microsoft.com/office/drawing/2014/main" id="{09E41ADD-9F23-2DFD-A013-591F51464C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4187" y="2510243"/>
            <a:ext cx="2770211" cy="1556859"/>
          </a:xfrm>
          <a:prstGeom prst="rect">
            <a:avLst/>
          </a:prstGeom>
        </p:spPr>
      </p:pic>
      <p:pic>
        <p:nvPicPr>
          <p:cNvPr id="25" name="Picture 24" descr="Text&#10;&#10;Description automatically generated with medium confidence">
            <a:extLst>
              <a:ext uri="{FF2B5EF4-FFF2-40B4-BE49-F238E27FC236}">
                <a16:creationId xmlns:a16="http://schemas.microsoft.com/office/drawing/2014/main" id="{86926794-1692-56E2-1454-7E940B5A9E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735"/>
          <a:stretch/>
        </p:blipFill>
        <p:spPr>
          <a:xfrm>
            <a:off x="1804339" y="2571750"/>
            <a:ext cx="1314483" cy="123909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Constraints </a:t>
            </a:r>
            <a:endParaRPr/>
          </a:p>
        </p:txBody>
      </p:sp>
      <p:sp>
        <p:nvSpPr>
          <p:cNvPr id="257" name="Google Shape;257;p20"/>
          <p:cNvSpPr txBox="1"/>
          <p:nvPr/>
        </p:nvSpPr>
        <p:spPr>
          <a:xfrm>
            <a:off x="1180375" y="150875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FFFFFF"/>
              </a:solidFill>
            </a:endParaRPr>
          </a:p>
        </p:txBody>
      </p:sp>
      <p:sp>
        <p:nvSpPr>
          <p:cNvPr id="258" name="Google Shape;258;p20"/>
          <p:cNvSpPr txBox="1">
            <a:spLocks noGrp="1"/>
          </p:cNvSpPr>
          <p:nvPr>
            <p:ph type="body" idx="1"/>
          </p:nvPr>
        </p:nvSpPr>
        <p:spPr>
          <a:xfrm>
            <a:off x="1999800" y="1543788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Wireless communication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59" name="Google Shape;259;p20"/>
          <p:cNvSpPr txBox="1"/>
          <p:nvPr/>
        </p:nvSpPr>
        <p:spPr>
          <a:xfrm>
            <a:off x="1108975" y="208803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60" name="Google Shape;260;p20"/>
          <p:cNvSpPr txBox="1">
            <a:spLocks noGrp="1"/>
          </p:cNvSpPr>
          <p:nvPr>
            <p:ph type="body" idx="1"/>
          </p:nvPr>
        </p:nvSpPr>
        <p:spPr>
          <a:xfrm>
            <a:off x="1999800" y="213396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Volume limit (dB)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61" name="Google Shape;261;p20"/>
          <p:cNvSpPr txBox="1"/>
          <p:nvPr/>
        </p:nvSpPr>
        <p:spPr>
          <a:xfrm>
            <a:off x="1108975" y="266789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2" name="Google Shape;262;p20"/>
          <p:cNvSpPr txBox="1">
            <a:spLocks noGrp="1"/>
          </p:cNvSpPr>
          <p:nvPr>
            <p:ph type="body" idx="1"/>
          </p:nvPr>
        </p:nvSpPr>
        <p:spPr>
          <a:xfrm>
            <a:off x="1999800" y="2772038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Frequency limit to human hearing range  (20Hz - 20KHz)</a:t>
            </a: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263" name="Google Shape;263;p20"/>
          <p:cNvSpPr txBox="1">
            <a:spLocks noGrp="1"/>
          </p:cNvSpPr>
          <p:nvPr>
            <p:ph type="body" idx="1"/>
          </p:nvPr>
        </p:nvSpPr>
        <p:spPr>
          <a:xfrm>
            <a:off x="1999800" y="335356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Make use of supplied cart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64" name="Google Shape;264;p20"/>
          <p:cNvSpPr txBox="1"/>
          <p:nvPr/>
        </p:nvSpPr>
        <p:spPr>
          <a:xfrm>
            <a:off x="1108975" y="327489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sz="1300" dirty="0">
              <a:solidFill>
                <a:srgbClr val="FFFFFF"/>
              </a:solidFill>
            </a:endParaRPr>
          </a:p>
        </p:txBody>
      </p:sp>
      <p:sp>
        <p:nvSpPr>
          <p:cNvPr id="3" name="Google Shape;263;p20">
            <a:extLst>
              <a:ext uri="{FF2B5EF4-FFF2-40B4-BE49-F238E27FC236}">
                <a16:creationId xmlns:a16="http://schemas.microsoft.com/office/drawing/2014/main" id="{A88DE10C-5F7B-90D4-AF3F-189FE0762D76}"/>
              </a:ext>
            </a:extLst>
          </p:cNvPr>
          <p:cNvSpPr txBox="1">
            <a:spLocks/>
          </p:cNvSpPr>
          <p:nvPr/>
        </p:nvSpPr>
        <p:spPr>
          <a:xfrm>
            <a:off x="2006624" y="3860804"/>
            <a:ext cx="58773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4" name="Google Shape;264;p20">
            <a:extLst>
              <a:ext uri="{FF2B5EF4-FFF2-40B4-BE49-F238E27FC236}">
                <a16:creationId xmlns:a16="http://schemas.microsoft.com/office/drawing/2014/main" id="{6EFB44E8-1924-3B8C-3184-55FE92102018}"/>
              </a:ext>
            </a:extLst>
          </p:cNvPr>
          <p:cNvSpPr txBox="1"/>
          <p:nvPr/>
        </p:nvSpPr>
        <p:spPr>
          <a:xfrm>
            <a:off x="1108975" y="3757963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Assumptions </a:t>
            </a:r>
            <a:endParaRPr/>
          </a:p>
        </p:txBody>
      </p:sp>
      <p:sp>
        <p:nvSpPr>
          <p:cNvPr id="270" name="Google Shape;270;p21"/>
          <p:cNvSpPr txBox="1">
            <a:spLocks noGrp="1"/>
          </p:cNvSpPr>
          <p:nvPr>
            <p:ph type="body" idx="1"/>
          </p:nvPr>
        </p:nvSpPr>
        <p:spPr>
          <a:xfrm>
            <a:off x="3685677" y="1154285"/>
            <a:ext cx="5036024" cy="26813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1800"/>
              </a:spcAft>
              <a:buSzPts val="1300"/>
              <a:buChar char="●"/>
            </a:pPr>
            <a:r>
              <a:rPr lang="en-GB" sz="1800" dirty="0"/>
              <a:t>Unregulated noise operating environment </a:t>
            </a:r>
            <a:endParaRPr sz="1800" dirty="0"/>
          </a:p>
          <a:p>
            <a:pPr marL="457200" lvl="0" indent="-311150" algn="l" rtl="0">
              <a:spcBef>
                <a:spcPts val="0"/>
              </a:spcBef>
              <a:spcAft>
                <a:spcPts val="1800"/>
              </a:spcAft>
              <a:buSzPts val="1300"/>
              <a:buChar char="●"/>
            </a:pPr>
            <a:r>
              <a:rPr lang="en-GB" sz="1800" dirty="0"/>
              <a:t>Performance prioritised over efficiency </a:t>
            </a:r>
          </a:p>
          <a:p>
            <a:pPr marL="457200" lvl="0" indent="-311150" algn="l" rtl="0">
              <a:spcBef>
                <a:spcPts val="0"/>
              </a:spcBef>
              <a:spcAft>
                <a:spcPts val="1800"/>
              </a:spcAft>
              <a:buSzPts val="1300"/>
              <a:buChar char="●"/>
            </a:pPr>
            <a:r>
              <a:rPr lang="en-GB" sz="1800" dirty="0"/>
              <a:t>Presence of electromagnetic interference</a:t>
            </a:r>
          </a:p>
          <a:p>
            <a:pPr marL="457200" lvl="0" indent="-311150" algn="l" rtl="0">
              <a:spcBef>
                <a:spcPts val="0"/>
              </a:spcBef>
              <a:spcAft>
                <a:spcPts val="1800"/>
              </a:spcAft>
              <a:buSzPts val="1300"/>
              <a:buChar char="●"/>
            </a:pPr>
            <a:r>
              <a:rPr lang="en-GB" sz="1800" dirty="0"/>
              <a:t>No long-range communication</a:t>
            </a:r>
          </a:p>
          <a:p>
            <a:pPr marL="457200" lvl="0" indent="-311150" algn="l" rtl="0">
              <a:spcBef>
                <a:spcPts val="0"/>
              </a:spcBef>
              <a:spcAft>
                <a:spcPts val="1800"/>
              </a:spcAft>
              <a:buSzPts val="1300"/>
              <a:buChar char="●"/>
            </a:pPr>
            <a:endParaRPr lang="en-GB" sz="1800" dirty="0"/>
          </a:p>
          <a:p>
            <a:pPr marL="457200" lvl="0" indent="-311150" algn="l" rtl="0">
              <a:spcBef>
                <a:spcPts val="0"/>
              </a:spcBef>
              <a:spcAft>
                <a:spcPts val="1800"/>
              </a:spcAft>
              <a:buSzPts val="1300"/>
              <a:buChar char="●"/>
            </a:pPr>
            <a:endParaRPr lang="en-GB" sz="1800" dirty="0"/>
          </a:p>
          <a:p>
            <a:pPr marL="457200" lvl="0" indent="-311150" algn="l" rtl="0">
              <a:spcBef>
                <a:spcPts val="0"/>
              </a:spcBef>
              <a:spcAft>
                <a:spcPts val="1800"/>
              </a:spcAft>
              <a:buSzPts val="1300"/>
              <a:buChar char="●"/>
            </a:pPr>
            <a:endParaRPr lang="en-GB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64C9D3E-A48C-B5A8-777F-E7CB21EFEAA0}"/>
              </a:ext>
            </a:extLst>
          </p:cNvPr>
          <p:cNvSpPr txBox="1">
            <a:spLocks/>
          </p:cNvSpPr>
          <p:nvPr/>
        </p:nvSpPr>
        <p:spPr>
          <a:xfrm>
            <a:off x="1052550" y="772067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/>
              <a:t>System level analysis </a:t>
            </a:r>
            <a:endParaRPr lang="en-Z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91E39E-6EE0-C3B4-DB28-8E3D419E4DA2}"/>
              </a:ext>
            </a:extLst>
          </p:cNvPr>
          <p:cNvSpPr/>
          <p:nvPr/>
        </p:nvSpPr>
        <p:spPr>
          <a:xfrm>
            <a:off x="315026" y="2092075"/>
            <a:ext cx="6762465" cy="9141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149C84-F078-562F-4891-6EFC474AD241}"/>
              </a:ext>
            </a:extLst>
          </p:cNvPr>
          <p:cNvSpPr/>
          <p:nvPr/>
        </p:nvSpPr>
        <p:spPr>
          <a:xfrm>
            <a:off x="315026" y="3211094"/>
            <a:ext cx="6762465" cy="9141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2F54A-9DA1-0222-0D97-49728E5BE030}"/>
              </a:ext>
            </a:extLst>
          </p:cNvPr>
          <p:cNvSpPr txBox="1"/>
          <p:nvPr/>
        </p:nvSpPr>
        <p:spPr>
          <a:xfrm>
            <a:off x="411105" y="1767856"/>
            <a:ext cx="1282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Transmitter 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0AD3E3-FD4B-28A6-7DEF-F84FE3AEC4C6}"/>
              </a:ext>
            </a:extLst>
          </p:cNvPr>
          <p:cNvSpPr txBox="1"/>
          <p:nvPr/>
        </p:nvSpPr>
        <p:spPr>
          <a:xfrm>
            <a:off x="315026" y="4090250"/>
            <a:ext cx="1282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Receiver</a:t>
            </a:r>
          </a:p>
          <a:p>
            <a:endParaRPr lang="en-ZA" dirty="0">
              <a:solidFill>
                <a:schemeClr val="bg1"/>
              </a:solidFill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2257FB9-3AF4-BA24-4022-725F3F1C5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05" y="2276718"/>
            <a:ext cx="8076761" cy="168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15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9530FC4-4D41-B73F-CAA0-9FF0032A108F}"/>
              </a:ext>
            </a:extLst>
          </p:cNvPr>
          <p:cNvSpPr/>
          <p:nvPr/>
        </p:nvSpPr>
        <p:spPr>
          <a:xfrm>
            <a:off x="0" y="1467997"/>
            <a:ext cx="9297564" cy="418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4FD2B9-C3EF-1D76-67CB-C89E0F4E3570}"/>
              </a:ext>
            </a:extLst>
          </p:cNvPr>
          <p:cNvSpPr/>
          <p:nvPr/>
        </p:nvSpPr>
        <p:spPr>
          <a:xfrm>
            <a:off x="248412" y="2637431"/>
            <a:ext cx="2638678" cy="185492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D5E9C9-2CA9-4EDC-8F0C-9079C9DA8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311" y="623386"/>
            <a:ext cx="7038900" cy="91410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Design consideration 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2E596-3242-588C-2264-220F4059D4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602" y="2571751"/>
            <a:ext cx="2638678" cy="1477735"/>
          </a:xfrm>
          <a:ln>
            <a:noFill/>
          </a:ln>
        </p:spPr>
        <p:txBody>
          <a:bodyPr/>
          <a:lstStyle/>
          <a:p>
            <a:pPr marL="146050" indent="0">
              <a:buNone/>
            </a:pPr>
            <a:endParaRPr lang="en-ZA" dirty="0">
              <a:solidFill>
                <a:schemeClr val="bg1"/>
              </a:solidFill>
            </a:endParaRPr>
          </a:p>
          <a:p>
            <a:pPr algn="just">
              <a:buClrTx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Analogue or Digital Controller</a:t>
            </a:r>
          </a:p>
          <a:p>
            <a:pPr algn="just">
              <a:buClrTx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How to encode the data into the signal </a:t>
            </a:r>
          </a:p>
          <a:p>
            <a:pPr algn="just">
              <a:buClrTx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How many possible states can the vehicle be in  </a:t>
            </a:r>
          </a:p>
          <a:p>
            <a:pPr algn="just">
              <a:buClrTx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How will the signal be transmitted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CE7AD2-8696-A2D8-2E19-6C95BFADF5AA}"/>
              </a:ext>
            </a:extLst>
          </p:cNvPr>
          <p:cNvSpPr txBox="1"/>
          <p:nvPr/>
        </p:nvSpPr>
        <p:spPr>
          <a:xfrm>
            <a:off x="2960316" y="1523524"/>
            <a:ext cx="3257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There are three main areas of focus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52700B-B04E-A86B-0F37-AEBC0EE38AAC}"/>
              </a:ext>
            </a:extLst>
          </p:cNvPr>
          <p:cNvSpPr/>
          <p:nvPr/>
        </p:nvSpPr>
        <p:spPr>
          <a:xfrm>
            <a:off x="3326219" y="2860669"/>
            <a:ext cx="2576737" cy="132714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4701B85-8D31-5FC0-7AD7-AEE5CD7FCB2A}"/>
              </a:ext>
            </a:extLst>
          </p:cNvPr>
          <p:cNvSpPr txBox="1">
            <a:spLocks/>
          </p:cNvSpPr>
          <p:nvPr/>
        </p:nvSpPr>
        <p:spPr>
          <a:xfrm>
            <a:off x="3260813" y="2815984"/>
            <a:ext cx="2747537" cy="1581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tabLst/>
              <a:defRPr/>
            </a:pPr>
            <a:endParaRPr kumimoji="0" lang="en-ZA" sz="1300" b="0" i="0" u="none" strike="noStrike" kern="0" cap="none" spc="0" normalizeH="0" baseline="0" noProof="0" dirty="0">
              <a:ln>
                <a:noFill/>
              </a:ln>
              <a:solidFill>
                <a:srgbClr val="1B212C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115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Char char="•"/>
              <a:tabLst/>
              <a:defRPr/>
            </a:pPr>
            <a:r>
              <a:rPr lang="en-US" sz="1000" dirty="0">
                <a:solidFill>
                  <a:schemeClr val="bg1"/>
                </a:solidFill>
              </a:rPr>
              <a:t>Analogue or Digital communication </a:t>
            </a:r>
          </a:p>
          <a:p>
            <a:pPr marL="457200" marR="0" lvl="0" indent="-31115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Char char="•"/>
              <a:tabLst/>
              <a:defRPr/>
            </a:pPr>
            <a:r>
              <a:rPr lang="en-US" sz="1000" dirty="0">
                <a:solidFill>
                  <a:schemeClr val="bg1"/>
                </a:solidFill>
              </a:rPr>
              <a:t>What modulation scheme </a:t>
            </a:r>
          </a:p>
          <a:p>
            <a:pPr marL="146050" indent="0" algn="just">
              <a:buFont typeface="Lato"/>
              <a:buNone/>
            </a:pPr>
            <a:r>
              <a:rPr lang="en-US" sz="1000" dirty="0">
                <a:solidFill>
                  <a:schemeClr val="bg1"/>
                </a:solidFill>
              </a:rPr>
              <a:t>	</a:t>
            </a:r>
          </a:p>
          <a:p>
            <a:pPr marL="615950" lvl="1" indent="0">
              <a:buFont typeface="Lato"/>
              <a:buNone/>
            </a:pPr>
            <a:endParaRPr lang="en-Z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43ED06-A5C4-4764-51DE-89F74B2EE165}"/>
              </a:ext>
            </a:extLst>
          </p:cNvPr>
          <p:cNvSpPr/>
          <p:nvPr/>
        </p:nvSpPr>
        <p:spPr>
          <a:xfrm>
            <a:off x="6333624" y="2637431"/>
            <a:ext cx="2561964" cy="190064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1742759-C30C-0124-A50B-CD165C4F5761}"/>
              </a:ext>
            </a:extLst>
          </p:cNvPr>
          <p:cNvSpPr txBox="1">
            <a:spLocks/>
          </p:cNvSpPr>
          <p:nvPr/>
        </p:nvSpPr>
        <p:spPr>
          <a:xfrm>
            <a:off x="6333624" y="2604543"/>
            <a:ext cx="2425023" cy="158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	</a:t>
            </a:r>
            <a:endParaRPr kumimoji="0" lang="en-ZA" sz="1300" b="0" i="0" u="none" strike="noStrike" kern="0" cap="none" spc="0" normalizeH="0" baseline="0" noProof="0" dirty="0">
              <a:ln>
                <a:noFill/>
              </a:ln>
              <a:solidFill>
                <a:srgbClr val="1B212C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115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Char char="•"/>
              <a:tabLst/>
              <a:defRPr/>
            </a:pPr>
            <a:r>
              <a:rPr lang="en-US" sz="1000" dirty="0">
                <a:solidFill>
                  <a:schemeClr val="bg1"/>
                </a:solidFill>
              </a:rPr>
              <a:t>How is steering going to be achieved </a:t>
            </a:r>
          </a:p>
          <a:p>
            <a:pPr marL="457200" marR="0" lvl="0" indent="-31115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Char char="•"/>
              <a:tabLst/>
              <a:defRPr/>
            </a:pPr>
            <a:r>
              <a:rPr lang="en-US" sz="1000" dirty="0">
                <a:solidFill>
                  <a:schemeClr val="bg1"/>
                </a:solidFill>
              </a:rPr>
              <a:t>How is the speed of the vehicle going to be controlled</a:t>
            </a:r>
          </a:p>
          <a:p>
            <a:pPr marL="457200" marR="0" lvl="0" indent="-31115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Char char="•"/>
              <a:tabLst/>
              <a:defRPr/>
            </a:pPr>
            <a:r>
              <a:rPr lang="en-US" sz="1000" dirty="0">
                <a:solidFill>
                  <a:schemeClr val="bg1"/>
                </a:solidFill>
              </a:rPr>
              <a:t>How the motors will be driven</a:t>
            </a:r>
          </a:p>
          <a:p>
            <a:pPr marL="146050" indent="0">
              <a:buFont typeface="Lato"/>
              <a:buNone/>
            </a:pPr>
            <a:r>
              <a:rPr lang="en-US" sz="1000" dirty="0">
                <a:solidFill>
                  <a:schemeClr val="bg1"/>
                </a:solidFill>
              </a:rPr>
              <a:t>	</a:t>
            </a:r>
          </a:p>
          <a:p>
            <a:pPr marL="615950" lvl="1" indent="0">
              <a:buFont typeface="Lato"/>
              <a:buNone/>
            </a:pPr>
            <a:endParaRPr lang="en-Z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D5AD96-4A73-F74A-EEC4-A41F463CDA32}"/>
              </a:ext>
            </a:extLst>
          </p:cNvPr>
          <p:cNvSpPr txBox="1"/>
          <p:nvPr/>
        </p:nvSpPr>
        <p:spPr>
          <a:xfrm>
            <a:off x="941988" y="2157770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 Controller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3AE66-D50E-F1CE-CD0A-4AF211CEEC9F}"/>
              </a:ext>
            </a:extLst>
          </p:cNvPr>
          <p:cNvSpPr txBox="1"/>
          <p:nvPr/>
        </p:nvSpPr>
        <p:spPr>
          <a:xfrm>
            <a:off x="3491297" y="2132130"/>
            <a:ext cx="2274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Communication System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4F7642-CF54-44B3-0B3C-53648FD40453}"/>
              </a:ext>
            </a:extLst>
          </p:cNvPr>
          <p:cNvSpPr txBox="1"/>
          <p:nvPr/>
        </p:nvSpPr>
        <p:spPr>
          <a:xfrm>
            <a:off x="6524633" y="2157770"/>
            <a:ext cx="2047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 Vehicle Drive System</a:t>
            </a:r>
          </a:p>
        </p:txBody>
      </p:sp>
    </p:spTree>
    <p:extLst>
      <p:ext uri="{BB962C8B-B14F-4D97-AF65-F5344CB8AC3E}">
        <p14:creationId xmlns:p14="http://schemas.microsoft.com/office/powerpoint/2010/main" val="127587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622B08E-9C4A-2430-7EC3-C4210882A07D}"/>
              </a:ext>
            </a:extLst>
          </p:cNvPr>
          <p:cNvSpPr/>
          <p:nvPr/>
        </p:nvSpPr>
        <p:spPr>
          <a:xfrm>
            <a:off x="3569334" y="27352"/>
            <a:ext cx="3221951" cy="5116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1E99FE-799C-46C2-9DEF-2D152B0AB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437" y="2086595"/>
            <a:ext cx="5087889" cy="1761192"/>
          </a:xfrm>
          <a:prstGeom prst="rect">
            <a:avLst/>
          </a:prstGeom>
        </p:spPr>
      </p:pic>
      <p:pic>
        <p:nvPicPr>
          <p:cNvPr id="6" name="Picture 5" descr="A machine with wheels and wires&#10;&#10;Description automatically generated">
            <a:extLst>
              <a:ext uri="{FF2B5EF4-FFF2-40B4-BE49-F238E27FC236}">
                <a16:creationId xmlns:a16="http://schemas.microsoft.com/office/drawing/2014/main" id="{FF8129F6-382A-B019-32F0-ADC07B3FD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0927" y="1264234"/>
            <a:ext cx="3528406" cy="47018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4DC2610-5EF7-59F8-FD99-9FF9D3C48F42}"/>
              </a:ext>
            </a:extLst>
          </p:cNvPr>
          <p:cNvSpPr/>
          <p:nvPr/>
        </p:nvSpPr>
        <p:spPr>
          <a:xfrm>
            <a:off x="3467906" y="1"/>
            <a:ext cx="5676094" cy="1658982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63262B-1E76-D180-733D-8FC69C068DEE}"/>
              </a:ext>
            </a:extLst>
          </p:cNvPr>
          <p:cNvSpPr/>
          <p:nvPr/>
        </p:nvSpPr>
        <p:spPr>
          <a:xfrm>
            <a:off x="0" y="1398003"/>
            <a:ext cx="9143999" cy="13035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2ACAA9-E3BD-CE69-5212-2F83A6DD421D}"/>
              </a:ext>
            </a:extLst>
          </p:cNvPr>
          <p:cNvSpPr/>
          <p:nvPr/>
        </p:nvSpPr>
        <p:spPr>
          <a:xfrm>
            <a:off x="3569335" y="4545874"/>
            <a:ext cx="5574665" cy="597626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FE37151-2EE9-36C6-C7E2-96E5D69EFFDA}"/>
              </a:ext>
            </a:extLst>
          </p:cNvPr>
          <p:cNvSpPr txBox="1">
            <a:spLocks/>
          </p:cNvSpPr>
          <p:nvPr/>
        </p:nvSpPr>
        <p:spPr>
          <a:xfrm>
            <a:off x="1470562" y="538514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/>
              <a:t>Broad Overview of Implementation</a:t>
            </a:r>
            <a:endParaRPr lang="en-Z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52FF71-EB63-ED20-B2DA-98FAE14FC875}"/>
              </a:ext>
            </a:extLst>
          </p:cNvPr>
          <p:cNvSpPr/>
          <p:nvPr/>
        </p:nvSpPr>
        <p:spPr>
          <a:xfrm>
            <a:off x="8902337" y="1658982"/>
            <a:ext cx="241662" cy="3304903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BAC8C1-F84A-F5ED-19A0-1CF1AC0A00C0}"/>
              </a:ext>
            </a:extLst>
          </p:cNvPr>
          <p:cNvSpPr txBox="1"/>
          <p:nvPr/>
        </p:nvSpPr>
        <p:spPr>
          <a:xfrm>
            <a:off x="802654" y="1655999"/>
            <a:ext cx="1802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Constructed Cart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306BEC-EFD2-4066-27F3-CAEBDF1686F2}"/>
              </a:ext>
            </a:extLst>
          </p:cNvPr>
          <p:cNvSpPr txBox="1"/>
          <p:nvPr/>
        </p:nvSpPr>
        <p:spPr>
          <a:xfrm>
            <a:off x="4799536" y="1710185"/>
            <a:ext cx="2800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System diagram of the cart </a:t>
            </a:r>
          </a:p>
        </p:txBody>
      </p:sp>
    </p:spTree>
    <p:extLst>
      <p:ext uri="{BB962C8B-B14F-4D97-AF65-F5344CB8AC3E}">
        <p14:creationId xmlns:p14="http://schemas.microsoft.com/office/powerpoint/2010/main" val="2059749006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3388</TotalTime>
  <Words>938</Words>
  <Application>Microsoft Office PowerPoint</Application>
  <PresentationFormat>On-screen Show (16:9)</PresentationFormat>
  <Paragraphs>190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Montserrat</vt:lpstr>
      <vt:lpstr>Arial</vt:lpstr>
      <vt:lpstr>Average</vt:lpstr>
      <vt:lpstr>Lato</vt:lpstr>
      <vt:lpstr>Focus</vt:lpstr>
      <vt:lpstr>Design of a Remote-Controlled Racing Car Using a Wireless Audio Link</vt:lpstr>
      <vt:lpstr>PowerPoint Presentation</vt:lpstr>
      <vt:lpstr>Outline</vt:lpstr>
      <vt:lpstr>Project objective</vt:lpstr>
      <vt:lpstr>Constraints </vt:lpstr>
      <vt:lpstr>Assumptions </vt:lpstr>
      <vt:lpstr>PowerPoint Presentation</vt:lpstr>
      <vt:lpstr>Design consideration </vt:lpstr>
      <vt:lpstr>PowerPoint Presentation</vt:lpstr>
      <vt:lpstr>PowerPoint Presentation</vt:lpstr>
      <vt:lpstr>PowerPoint Presentation</vt:lpstr>
      <vt:lpstr>Frequency Modulation over Amplitude Modulation    </vt:lpstr>
      <vt:lpstr>The receiver is comprised of 3 main components:  Phased microphone array  Microcontroller  Motor driver circuit  </vt:lpstr>
      <vt:lpstr>Demodulation </vt:lpstr>
      <vt:lpstr>PowerPoint Presentation</vt:lpstr>
      <vt:lpstr>PowerPoint Presentation</vt:lpstr>
      <vt:lpstr>Recommendations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ELEN3017 DESIGN PRESENTATION </dc:title>
  <cp:lastModifiedBy>Yasteel Ramphal</cp:lastModifiedBy>
  <cp:revision>22</cp:revision>
  <dcterms:modified xsi:type="dcterms:W3CDTF">2025-07-01T08:25:22Z</dcterms:modified>
</cp:coreProperties>
</file>